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48" r:id="rId2"/>
    <p:sldMasterId id="2147483657" r:id="rId3"/>
    <p:sldMasterId id="2147483660" r:id="rId4"/>
  </p:sldMasterIdLst>
  <p:notesMasterIdLst>
    <p:notesMasterId r:id="rId12"/>
  </p:notesMasterIdLst>
  <p:sldIdLst>
    <p:sldId id="256" r:id="rId5"/>
    <p:sldId id="262" r:id="rId6"/>
    <p:sldId id="284" r:id="rId7"/>
    <p:sldId id="285" r:id="rId8"/>
    <p:sldId id="271" r:id="rId9"/>
    <p:sldId id="272"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2323"/>
    <a:srgbClr val="666D70"/>
    <a:srgbClr val="C30F00"/>
    <a:srgbClr val="000000"/>
    <a:srgbClr val="5555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1" autoAdjust="0"/>
  </p:normalViewPr>
  <p:slideViewPr>
    <p:cSldViewPr snapToGrid="0" snapToObjects="1">
      <p:cViewPr varScale="1">
        <p:scale>
          <a:sx n="63" d="100"/>
          <a:sy n="63" d="100"/>
        </p:scale>
        <p:origin x="-1374" y="-102"/>
      </p:cViewPr>
      <p:guideLst>
        <p:guide orient="horz" pos="1131"/>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50AF2-150E-2042-83C9-919F754DF77A}"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53640-9A8E-2045-883C-D8C3B31CFE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980000"/>
            <a:ext cx="8064000" cy="720000"/>
          </a:xfrm>
        </p:spPr>
        <p:txBody>
          <a:bodyPr lIns="0" tIns="0" rIns="0" bIns="0" anchor="t" anchorCtr="0">
            <a:noAutofit/>
          </a:bodyPr>
          <a:lstStyle>
            <a:lvl1pPr algn="l">
              <a:defRPr sz="3800" b="1" i="0">
                <a:solidFill>
                  <a:srgbClr val="B22323"/>
                </a:solidFill>
                <a:latin typeface="Trebuchet MS"/>
                <a:cs typeface="Trebuchet MS"/>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700000"/>
            <a:ext cx="8064000" cy="720000"/>
          </a:xfrm>
        </p:spPr>
        <p:txBody>
          <a:bodyPr>
            <a:noAutofit/>
          </a:bodyPr>
          <a:lstStyle>
            <a:lvl1pPr marL="0" indent="0" algn="l">
              <a:buNone/>
              <a:defRPr sz="3000">
                <a:solidFill>
                  <a:srgbClr val="B22323"/>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40000" y="4518000"/>
            <a:ext cx="5400000" cy="1800000"/>
          </a:xfrm>
        </p:spPr>
        <p:txBody>
          <a:bodyPr lIns="0" tIns="0" rIns="0" bIns="0" anchor="b"/>
          <a:lstStyle>
            <a:lvl1pPr algn="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5"/>
          <p:cNvSpPr>
            <a:spLocks noGrp="1"/>
          </p:cNvSpPr>
          <p:nvPr>
            <p:ph type="sldNum" sz="quarter" idx="12"/>
          </p:nvPr>
        </p:nvSpPr>
        <p:spPr/>
        <p:txBody>
          <a:bodyPr/>
          <a:lstStyle/>
          <a:p>
            <a:fld id="{70B08F98-EAB6-3A44-90EF-6F0277F0F4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540000" y="1530000"/>
            <a:ext cx="3852000" cy="4500000"/>
          </a:xfrm>
        </p:spPr>
        <p:txBody>
          <a:bodyPr/>
          <a:lstStyle>
            <a:lvl1pPr>
              <a:defRPr sz="3000"/>
            </a:lvl1pPr>
            <a:lvl2pPr>
              <a:defRPr sz="24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752000" y="1530000"/>
            <a:ext cx="3852000" cy="4500000"/>
          </a:xfrm>
        </p:spPr>
        <p:txBody>
          <a:bodyPr/>
          <a:lstStyle>
            <a:lvl1pPr>
              <a:defRPr sz="3000"/>
            </a:lvl1pPr>
            <a:lvl2pPr>
              <a:defRPr sz="24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Slide Number Placeholder 6"/>
          <p:cNvSpPr>
            <a:spLocks noGrp="1"/>
          </p:cNvSpPr>
          <p:nvPr>
            <p:ph type="sldNum" sz="quarter" idx="12"/>
          </p:nvPr>
        </p:nvSpPr>
        <p:spPr/>
        <p:txBody>
          <a:bodyPr/>
          <a:lstStyle/>
          <a:p>
            <a:fld id="{70B08F98-EAB6-3A44-90EF-6F0277F0F4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0B08F98-EAB6-3A44-90EF-6F0277F0F4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1355A3B-9968-4D55-9F76-6908ED8F23E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980000"/>
            <a:ext cx="8064000" cy="720000"/>
          </a:xfrm>
        </p:spPr>
        <p:txBody>
          <a:bodyPr lIns="0" tIns="0" rIns="0" bIns="0" anchor="t" anchorCtr="0">
            <a:noAutofit/>
          </a:bodyPr>
          <a:lstStyle>
            <a:lvl1pPr algn="l">
              <a:defRPr sz="3000" b="0" i="0">
                <a:solidFill>
                  <a:srgbClr val="B22323"/>
                </a:solidFill>
                <a:latin typeface="Trebuchet MS"/>
                <a:cs typeface="Trebuchet MS"/>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40000" y="2700000"/>
            <a:ext cx="8064000" cy="720000"/>
          </a:xfrm>
        </p:spPr>
        <p:txBody>
          <a:bodyPr lIns="0" tIns="0" rIns="0" bIns="0">
            <a:noAutofit/>
          </a:bodyPr>
          <a:lstStyle>
            <a:lvl1pPr marL="0" indent="0" algn="l">
              <a:spcBef>
                <a:spcPts val="0"/>
              </a:spcBef>
              <a:buNone/>
              <a:defRPr sz="1800" b="0" i="0">
                <a:solidFill>
                  <a:srgbClr val="666D70"/>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540000" y="5220000"/>
            <a:ext cx="2880000" cy="1080000"/>
          </a:xfrm>
          <a:prstGeom prst="rect">
            <a:avLst/>
          </a:prstGeom>
          <a:noFill/>
        </p:spPr>
        <p:txBody>
          <a:bodyPr wrap="square" lIns="0" tIns="0" rIns="0" bIns="0" rtlCol="0" anchor="b">
            <a:noAutofit/>
          </a:bodyPr>
          <a:lstStyle/>
          <a:p>
            <a:pPr rtl="0">
              <a:lnSpc>
                <a:spcPts val="1200"/>
              </a:lnSpc>
            </a:pPr>
            <a:r>
              <a:rPr lang="en-US" sz="1000" b="1" kern="1200" baseline="0" dirty="0" smtClean="0">
                <a:solidFill>
                  <a:srgbClr val="B22323"/>
                </a:solidFill>
                <a:latin typeface="Trebuchet MS"/>
                <a:ea typeface="+mn-ea"/>
                <a:cs typeface="Trebuchet MS"/>
              </a:rPr>
              <a:t>PATENT ATTORNEYS  •  TRADE MARK ATTORNEYS</a:t>
            </a:r>
          </a:p>
          <a:p>
            <a:pPr rtl="0">
              <a:lnSpc>
                <a:spcPts val="1200"/>
              </a:lnSpc>
            </a:pPr>
            <a:r>
              <a:rPr lang="en-US" sz="1000" kern="1200" baseline="0" dirty="0" smtClean="0">
                <a:solidFill>
                  <a:srgbClr val="666D70"/>
                </a:solidFill>
                <a:latin typeface="Trebuchet MS"/>
                <a:ea typeface="+mn-ea"/>
                <a:cs typeface="Trebuchet MS"/>
              </a:rPr>
              <a:t>LONDON  •  OXFORD  •  MUNICH</a:t>
            </a:r>
          </a:p>
          <a:p>
            <a:pPr rtl="0">
              <a:lnSpc>
                <a:spcPts val="1200"/>
              </a:lnSpc>
            </a:pPr>
            <a:endParaRPr lang="en-US" sz="1000" kern="1200" baseline="0" dirty="0" smtClean="0">
              <a:solidFill>
                <a:srgbClr val="666D70"/>
              </a:solidFill>
              <a:latin typeface="Trebuchet MS"/>
              <a:ea typeface="+mn-ea"/>
              <a:cs typeface="Trebuchet MS"/>
            </a:endParaRPr>
          </a:p>
          <a:p>
            <a:pPr rtl="0">
              <a:lnSpc>
                <a:spcPts val="1200"/>
              </a:lnSpc>
            </a:pPr>
            <a:r>
              <a:rPr lang="en-US" sz="1000" kern="1200" baseline="0" dirty="0" smtClean="0">
                <a:solidFill>
                  <a:srgbClr val="666D70"/>
                </a:solidFill>
                <a:latin typeface="Trebuchet MS"/>
                <a:ea typeface="+mn-ea"/>
                <a:cs typeface="Trebuchet MS"/>
              </a:rPr>
              <a:t>14 South Square, Gray’s Inn, London WC1R 5JJ</a:t>
            </a:r>
          </a:p>
          <a:p>
            <a:pPr rtl="0">
              <a:lnSpc>
                <a:spcPts val="1200"/>
              </a:lnSpc>
            </a:pPr>
            <a:r>
              <a:rPr lang="en-US" sz="1000" b="1" kern="1200" baseline="0" dirty="0" smtClean="0">
                <a:solidFill>
                  <a:srgbClr val="666D70"/>
                </a:solidFill>
                <a:latin typeface="Trebuchet MS"/>
                <a:ea typeface="+mn-ea"/>
                <a:cs typeface="Trebuchet MS"/>
              </a:rPr>
              <a:t>T  </a:t>
            </a:r>
            <a:r>
              <a:rPr lang="en-US" sz="1000" b="0" kern="1200" baseline="0" dirty="0" smtClean="0">
                <a:solidFill>
                  <a:srgbClr val="666D70"/>
                </a:solidFill>
                <a:latin typeface="Trebuchet MS"/>
                <a:ea typeface="+mn-ea"/>
                <a:cs typeface="Trebuchet MS"/>
              </a:rPr>
              <a:t>+44 20 3077 8600   </a:t>
            </a:r>
            <a:r>
              <a:rPr lang="en-US" sz="1000" b="1" kern="1200" baseline="0" dirty="0" smtClean="0">
                <a:solidFill>
                  <a:srgbClr val="666D70"/>
                </a:solidFill>
                <a:latin typeface="Trebuchet MS"/>
                <a:ea typeface="+mn-ea"/>
                <a:cs typeface="Trebuchet MS"/>
              </a:rPr>
              <a:t>F </a:t>
            </a:r>
            <a:r>
              <a:rPr lang="en-US" sz="1000" b="0" kern="1200" baseline="0" dirty="0" smtClean="0">
                <a:solidFill>
                  <a:srgbClr val="666D70"/>
                </a:solidFill>
                <a:latin typeface="Trebuchet MS"/>
                <a:ea typeface="+mn-ea"/>
                <a:cs typeface="Trebuchet MS"/>
              </a:rPr>
              <a:t> +44 20 7242 8932</a:t>
            </a:r>
          </a:p>
          <a:p>
            <a:pPr rtl="0">
              <a:lnSpc>
                <a:spcPts val="1200"/>
              </a:lnSpc>
            </a:pPr>
            <a:r>
              <a:rPr lang="en-US" sz="1000" kern="1200" baseline="0" dirty="0" smtClean="0">
                <a:solidFill>
                  <a:srgbClr val="666D70"/>
                </a:solidFill>
                <a:latin typeface="Trebuchet MS"/>
                <a:ea typeface="+mn-ea"/>
                <a:cs typeface="Trebuchet MS"/>
              </a:rPr>
              <a:t>mail@jakemp.com   </a:t>
            </a:r>
            <a:r>
              <a:rPr lang="en-US" sz="1000" b="1" kern="1200" baseline="0" dirty="0" smtClean="0">
                <a:solidFill>
                  <a:srgbClr val="666D70"/>
                </a:solidFill>
                <a:latin typeface="Trebuchet MS"/>
                <a:ea typeface="+mn-ea"/>
                <a:cs typeface="Trebuchet MS"/>
              </a:rPr>
              <a:t>www.jakemp.com</a:t>
            </a:r>
            <a:endParaRPr lang="en-US" sz="1000" baseline="0" dirty="0">
              <a:solidFill>
                <a:srgbClr val="666D70"/>
              </a:solidFill>
              <a:latin typeface="Trebuchet MS"/>
              <a:cs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tarburst_20111212_3918_PPT_BACKGROUND.jp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0000" y="1980000"/>
            <a:ext cx="8229600" cy="4525963"/>
          </a:xfrm>
          <a:prstGeom prst="rect">
            <a:avLst/>
          </a:prstGeom>
        </p:spPr>
        <p:txBody>
          <a:bodyPr vert="horz" lIns="0" tIns="0" rIns="0" bIns="0" rtlCol="0">
            <a:noAutofit/>
          </a:bodyPr>
          <a:lstStyle/>
          <a:p>
            <a:pPr lvl="0"/>
            <a:r>
              <a:rPr lang="en-GB"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66D70"/>
                </a:solidFill>
                <a:latin typeface="Trebuchet MS"/>
              </a:defRPr>
            </a:lvl1pPr>
          </a:lstStyle>
          <a:p>
            <a:fld id="{0B3255BC-F286-604D-AF83-55AA15C6C5B9}" type="datetimeFigureOut">
              <a:rPr lang="en-US" smtClean="0"/>
              <a:pPr/>
              <a:t>4/22/2013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66D70"/>
                </a:solidFill>
                <a:latin typeface="Trebuchet M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66D70"/>
                </a:solidFill>
                <a:latin typeface="Trebuchet MS"/>
              </a:defRPr>
            </a:lvl1pPr>
          </a:lstStyle>
          <a:p>
            <a:fld id="{0EC21A4C-805F-2F40-B927-FAC471A86437}" type="slidenum">
              <a:rPr lang="en-US" smtClean="0"/>
              <a:pPr/>
              <a:t>‹#›</a:t>
            </a:fld>
            <a:endParaRPr lang="en-US" dirty="0"/>
          </a:p>
        </p:txBody>
      </p:sp>
      <p:pic>
        <p:nvPicPr>
          <p:cNvPr id="8" name="Picture 7" descr="jak_logo.png"/>
          <p:cNvPicPr>
            <a:picLocks noChangeAspect="1"/>
          </p:cNvPicPr>
          <p:nvPr/>
        </p:nvPicPr>
        <p:blipFill>
          <a:blip r:embed="rId4"/>
          <a:stretch>
            <a:fillRect/>
          </a:stretch>
        </p:blipFill>
        <p:spPr>
          <a:xfrm>
            <a:off x="540000" y="632279"/>
            <a:ext cx="2556000" cy="24866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1" latinLnBrk="0" hangingPunct="1">
        <a:spcBef>
          <a:spcPct val="0"/>
        </a:spcBef>
        <a:buNone/>
        <a:defRPr sz="440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064000" cy="900000"/>
          </a:xfrm>
          <a:prstGeom prst="rect">
            <a:avLst/>
          </a:prstGeom>
        </p:spPr>
        <p:txBody>
          <a:bodyPr vert="horz" lIns="0" tIns="0" rIns="0" bIns="0" rtlCol="0" anchor="t" anchorCtr="0">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540000" y="1529999"/>
            <a:ext cx="8064000" cy="4500000"/>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280000" y="6372000"/>
            <a:ext cx="360000" cy="180000"/>
          </a:xfrm>
          <a:prstGeom prst="rect">
            <a:avLst/>
          </a:prstGeom>
        </p:spPr>
        <p:txBody>
          <a:bodyPr vert="horz" lIns="0" tIns="0" rIns="0" bIns="0" rtlCol="0" anchor="t"/>
          <a:lstStyle>
            <a:lvl1pPr algn="r">
              <a:defRPr sz="1000">
                <a:solidFill>
                  <a:schemeClr val="tx1">
                    <a:tint val="75000"/>
                  </a:schemeClr>
                </a:solidFill>
                <a:latin typeface="Trebuchet MS"/>
                <a:cs typeface="Trebuchet MS"/>
              </a:defRPr>
            </a:lvl1pPr>
          </a:lstStyle>
          <a:p>
            <a:fld id="{70B08F98-EAB6-3A44-90EF-6F0277F0F490}" type="slidenum">
              <a:rPr lang="en-US" smtClean="0"/>
              <a:pPr/>
              <a:t>‹#›</a:t>
            </a:fld>
            <a:endParaRPr lang="en-US" dirty="0"/>
          </a:p>
        </p:txBody>
      </p:sp>
      <p:cxnSp>
        <p:nvCxnSpPr>
          <p:cNvPr id="8" name="Straight Connector 7"/>
          <p:cNvCxnSpPr/>
          <p:nvPr/>
        </p:nvCxnSpPr>
        <p:spPr>
          <a:xfrm>
            <a:off x="540000" y="1350000"/>
            <a:ext cx="8064000" cy="1588"/>
          </a:xfrm>
          <a:prstGeom prst="line">
            <a:avLst/>
          </a:prstGeom>
          <a:ln w="6350">
            <a:solidFill>
              <a:srgbClr val="666D7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40000" y="6210000"/>
            <a:ext cx="8064000" cy="1588"/>
          </a:xfrm>
          <a:prstGeom prst="line">
            <a:avLst/>
          </a:prstGeom>
          <a:ln w="6350">
            <a:solidFill>
              <a:srgbClr val="666D7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jak_logo.png"/>
          <p:cNvPicPr>
            <a:picLocks noChangeAspect="1"/>
          </p:cNvPicPr>
          <p:nvPr/>
        </p:nvPicPr>
        <p:blipFill>
          <a:blip r:embed="rId6"/>
          <a:stretch>
            <a:fillRect/>
          </a:stretch>
        </p:blipFill>
        <p:spPr>
          <a:xfrm>
            <a:off x="540000" y="6373204"/>
            <a:ext cx="1350000" cy="131334"/>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63" r:id="rId4"/>
  </p:sldLayoutIdLst>
  <p:txStyles>
    <p:titleStyle>
      <a:lvl1pPr algn="l" defTabSz="457200" rtl="0" eaLnBrk="1" latinLnBrk="0" hangingPunct="1">
        <a:lnSpc>
          <a:spcPts val="3600"/>
        </a:lnSpc>
        <a:spcBef>
          <a:spcPct val="0"/>
        </a:spcBef>
        <a:buNone/>
        <a:defRPr sz="3000" b="1" i="0" kern="1200">
          <a:solidFill>
            <a:srgbClr val="B22323"/>
          </a:solidFill>
          <a:latin typeface="Trebuchet MS"/>
          <a:ea typeface="+mj-ea"/>
          <a:cs typeface="Trebuchet MS"/>
        </a:defRPr>
      </a:lvl1pPr>
    </p:titleStyle>
    <p:bodyStyle>
      <a:lvl1pPr marL="271463" indent="-271463" algn="l" defTabSz="457200" rtl="0" eaLnBrk="1" latinLnBrk="0" hangingPunct="1">
        <a:lnSpc>
          <a:spcPct val="120000"/>
        </a:lnSpc>
        <a:spcBef>
          <a:spcPts val="0"/>
        </a:spcBef>
        <a:buFont typeface="Arial"/>
        <a:buChar char="•"/>
        <a:defRPr sz="3000" kern="1200">
          <a:solidFill>
            <a:schemeClr val="tx1"/>
          </a:solidFill>
          <a:latin typeface="Trebuchet MS"/>
          <a:ea typeface="+mn-ea"/>
          <a:cs typeface="Trebuchet MS"/>
        </a:defRPr>
      </a:lvl1pPr>
      <a:lvl2pPr marL="536575" indent="-265113" algn="l" defTabSz="457200" rtl="0" eaLnBrk="1" latinLnBrk="0" hangingPunct="1">
        <a:lnSpc>
          <a:spcPct val="120000"/>
        </a:lnSpc>
        <a:spcBef>
          <a:spcPts val="0"/>
        </a:spcBef>
        <a:buFont typeface="Arial"/>
        <a:buChar char="–"/>
        <a:defRPr sz="2400" kern="1200">
          <a:solidFill>
            <a:schemeClr val="tx1"/>
          </a:solidFill>
          <a:latin typeface="Trebuchet MS"/>
          <a:ea typeface="+mn-ea"/>
          <a:cs typeface="Trebuchet MS"/>
        </a:defRPr>
      </a:lvl2pPr>
      <a:lvl3pPr marL="714375" indent="-177800" algn="l" defTabSz="457200" rtl="0" eaLnBrk="1" latinLnBrk="0" hangingPunct="1">
        <a:lnSpc>
          <a:spcPct val="120000"/>
        </a:lnSpc>
        <a:spcBef>
          <a:spcPts val="0"/>
        </a:spcBef>
        <a:buFont typeface="Arial"/>
        <a:buChar char="•"/>
        <a:defRPr sz="1800" kern="1200">
          <a:solidFill>
            <a:schemeClr val="tx1"/>
          </a:solidFill>
          <a:latin typeface="Trebuchet MS"/>
          <a:ea typeface="+mn-ea"/>
          <a:cs typeface="Trebuchet MS"/>
        </a:defRPr>
      </a:lvl3pPr>
      <a:lvl4pPr marL="893763" indent="-179388" algn="l" defTabSz="457200" rtl="0" eaLnBrk="1" latinLnBrk="0" hangingPunct="1">
        <a:lnSpc>
          <a:spcPct val="120000"/>
        </a:lnSpc>
        <a:spcBef>
          <a:spcPts val="0"/>
        </a:spcBef>
        <a:buFont typeface="Arial"/>
        <a:buChar char="–"/>
        <a:defRPr sz="1200" kern="1200">
          <a:solidFill>
            <a:schemeClr val="tx1"/>
          </a:solidFill>
          <a:latin typeface="Trebuchet MS"/>
          <a:ea typeface="+mn-ea"/>
          <a:cs typeface="Trebuchet MS"/>
        </a:defRPr>
      </a:lvl4pPr>
      <a:lvl5pPr marL="1079500" indent="-185738" algn="l" defTabSz="457200" rtl="0" eaLnBrk="1" latinLnBrk="0" hangingPunct="1">
        <a:lnSpc>
          <a:spcPct val="120000"/>
        </a:lnSpc>
        <a:spcBef>
          <a:spcPts val="0"/>
        </a:spcBef>
        <a:buFont typeface="Arial"/>
        <a:buChar char="»"/>
        <a:defRPr sz="12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tarburst_20111212_3918_PPT_BACKGROUND2.jp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27EAA432-ED4E-9A43-84B7-E31AB907282B}" type="datetimeFigureOut">
              <a:rPr lang="en-US" smtClean="0"/>
              <a:pPr/>
              <a:t>4/22/2013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5BBD84CB-C2BF-0A49-ACE7-95DC780A863B}" type="slidenum">
              <a:rPr lang="en-US" smtClean="0"/>
              <a:pPr/>
              <a:t>‹#›</a:t>
            </a:fld>
            <a:endParaRPr lang="en-US" dirty="0"/>
          </a:p>
        </p:txBody>
      </p:sp>
      <p:pic>
        <p:nvPicPr>
          <p:cNvPr id="8" name="Picture 7" descr="jak_logo.png"/>
          <p:cNvPicPr>
            <a:picLocks noChangeAspect="1"/>
          </p:cNvPicPr>
          <p:nvPr/>
        </p:nvPicPr>
        <p:blipFill>
          <a:blip r:embed="rId4"/>
          <a:stretch>
            <a:fillRect/>
          </a:stretch>
        </p:blipFill>
        <p:spPr>
          <a:xfrm>
            <a:off x="540000" y="632279"/>
            <a:ext cx="2556000" cy="24866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tarburst_20111212_3918_PPT_BACKGROUND2.jp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27EAA432-ED4E-9A43-84B7-E31AB907282B}" type="datetimeFigureOut">
              <a:rPr lang="en-US" smtClean="0"/>
              <a:pPr/>
              <a:t>4/22/2013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5BBD84CB-C2BF-0A49-ACE7-95DC780A863B}" type="slidenum">
              <a:rPr lang="en-US" smtClean="0"/>
              <a:pPr/>
              <a:t>‹#›</a:t>
            </a:fld>
            <a:endParaRPr lang="en-US" dirty="0"/>
          </a:p>
        </p:txBody>
      </p:sp>
      <p:pic>
        <p:nvPicPr>
          <p:cNvPr id="8" name="Picture 7" descr="jak_logo.png"/>
          <p:cNvPicPr>
            <a:picLocks noChangeAspect="1"/>
          </p:cNvPicPr>
          <p:nvPr/>
        </p:nvPicPr>
        <p:blipFill>
          <a:blip r:embed="rId4"/>
          <a:stretch>
            <a:fillRect/>
          </a:stretch>
        </p:blipFill>
        <p:spPr>
          <a:xfrm>
            <a:off x="540000" y="632279"/>
            <a:ext cx="2556000" cy="24866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cooney@jakemp.com" TargetMode="External"/><Relationship Id="rId2" Type="http://schemas.openxmlformats.org/officeDocument/2006/relationships/hyperlink" Target="mailto:sunwin@jakemp.com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cetia.com/wp-content/uploads/2006/04/sonylogo.jpg" TargetMode="External"/><Relationship Id="rId13" Type="http://schemas.openxmlformats.org/officeDocument/2006/relationships/image" Target="../media/image13.jpeg"/><Relationship Id="rId3" Type="http://schemas.openxmlformats.org/officeDocument/2006/relationships/hyperlink" Target="http://images.google.co.uk/imgres?imgurl=http://www.chem.ox.ac.uk/icl/faagroup/OxfordCrest.gif&amp;imgrefurl=http://www.chem.ox.ac.uk/icl/faagroup/fuelcell.html&amp;h=577&amp;w=482&amp;sz=96&amp;hl=en&amp;start=3&amp;um=1&amp;usg=__odaQ1PAFCTMMDn0O8_MHAVvSn7o=&amp;tbnid=9pWNrZXmA%20" TargetMode="External"/><Relationship Id="rId7" Type="http://schemas.openxmlformats.org/officeDocument/2006/relationships/hyperlink" Target="http://images.google.co.uk/imgres?imgurl=http://fusedfilm.com/wp-content/uploads/2008/08/dwa.jpg&amp;imgrefurl=http://www.zimbio.com/New+Movies/articles/227/Kung+Fu+Panda+2+Madagascar+3+talks&amp;h=262&amp;w=368&amp;sz=15&amp;hl=en&amp;start=3&amp;um=1&amp;usg=_%20" TargetMode="External"/><Relationship Id="rId12" Type="http://schemas.openxmlformats.org/officeDocument/2006/relationships/image" Target="../media/image12.png"/><Relationship Id="rId2" Type="http://schemas.openxmlformats.org/officeDocument/2006/relationships/hyperlink" Target="http://images.google.co.uk/imgres?imgurl=http://www.velocityjournal.com/images/logos/toyota.jpg&amp;imgrefurl=http://ucarmagazine.com/category/toyota/&amp;h=308&amp;w=400&amp;sz=28&amp;hl=en&amp;start=1&amp;um=1&amp;usg=__ilICve0L_vdkMaQp6-nFK7iw8E0=&amp;tbnid=WA60rw2Sf2-fXM:&amp;tbn%20" TargetMode="External"/><Relationship Id="rId1" Type="http://schemas.openxmlformats.org/officeDocument/2006/relationships/slideLayout" Target="../slideLayouts/slideLayout4.xml"/><Relationship Id="rId6" Type="http://schemas.openxmlformats.org/officeDocument/2006/relationships/hyperlink" Target="http://images.google.co.uk/imgres?imgurl=http://www.ee.ucl.ac.uk/~cedordu/UCL-logo.jpg&amp;imgrefurl=http://www.ee.ucl.ac.uk/~cedordu/postgraduate_researcher(right).htm&amp;h=522&amp;w=480&amp;sz=33&amp;hl=en&amp;start=1&amp;um=1&amp;usg=__Id18Kycs4mAVRDw98YbFyq4cZIw=&amp;tbnid=e%20" TargetMode="External"/><Relationship Id="rId11" Type="http://schemas.openxmlformats.org/officeDocument/2006/relationships/image" Target="../media/image11.png"/><Relationship Id="rId5" Type="http://schemas.openxmlformats.org/officeDocument/2006/relationships/hyperlink" Target="http://images.google.co.uk/imgres?imgurl=http://www.nahbmonday.com/cgrep/editor_images/corp_logo_blk.jpg&amp;imgrefurl=http://www.nahbmonday.com/cgrep/textonly/printall.php?id=cgrep20070413&amp;h=272&amp;w=497&amp;sz=27&amp;hl=en&amp;start=1&amp;um=1&amp;usg=__DWcB6x_o2RS%20" TargetMode="External"/><Relationship Id="rId10" Type="http://schemas.openxmlformats.org/officeDocument/2006/relationships/image" Target="../media/image10.gif"/><Relationship Id="rId4" Type="http://schemas.openxmlformats.org/officeDocument/2006/relationships/hyperlink" Target="http://images.google.co.uk/imgres?imgurl=http://www.campal.com.br/site/img/noticias/logo_petrobras.gif&amp;imgrefurl=http://www.campal.com.br/site/noticias/show/88&amp;h=560&amp;w=893&amp;sz=7&amp;hl=en&amp;start=4&amp;um=1&amp;usg=__T12_zXJBGqASkL6Azb0tYEoiiTo=&amp;tbnid=jETmTzM%20"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Special Interest Group Launch:</a:t>
            </a:r>
            <a:br>
              <a:rPr lang="en-US" dirty="0" smtClean="0"/>
            </a:br>
            <a:r>
              <a:rPr lang="en-US" dirty="0" smtClean="0"/>
              <a:t>Green IP</a:t>
            </a:r>
            <a:endParaRPr lang="en-US" dirty="0"/>
          </a:p>
        </p:txBody>
      </p:sp>
      <p:sp>
        <p:nvSpPr>
          <p:cNvPr id="4" name="Footer Placeholder 3"/>
          <p:cNvSpPr>
            <a:spLocks noGrp="1"/>
          </p:cNvSpPr>
          <p:nvPr>
            <p:ph type="ftr" sz="quarter" idx="11"/>
          </p:nvPr>
        </p:nvSpPr>
        <p:spPr/>
        <p:txBody>
          <a:bodyPr/>
          <a:lstStyle/>
          <a:p>
            <a:pPr>
              <a:spcAft>
                <a:spcPts val="900"/>
              </a:spcAft>
            </a:pPr>
            <a:r>
              <a:rPr lang="en-US" sz="1800" dirty="0" smtClean="0"/>
              <a:t>23 April 2013</a:t>
            </a:r>
          </a:p>
          <a:p>
            <a:r>
              <a:rPr lang="en-US" sz="1400" b="1" dirty="0" smtClean="0"/>
              <a:t>Steve </a:t>
            </a:r>
            <a:r>
              <a:rPr lang="en-US" sz="1400" b="1" dirty="0" err="1" smtClean="0"/>
              <a:t>Unwin</a:t>
            </a:r>
            <a:r>
              <a:rPr lang="en-US" sz="1400" b="1" dirty="0" smtClean="0"/>
              <a:t> &amp; Daniel Cooney</a:t>
            </a:r>
          </a:p>
          <a:p>
            <a:r>
              <a:rPr lang="en-US" sz="1400" b="1" dirty="0" smtClean="0">
                <a:hlinkClick r:id="rId2"/>
              </a:rPr>
              <a:t>sunwin@jakemp.comp</a:t>
            </a:r>
            <a:r>
              <a:rPr lang="en-US" sz="1400" b="1" dirty="0" smtClean="0"/>
              <a:t>; </a:t>
            </a:r>
            <a:r>
              <a:rPr lang="en-US" sz="1400" b="1" dirty="0" smtClean="0">
                <a:hlinkClick r:id="rId3"/>
              </a:rPr>
              <a:t>dcooney@jakemp.com</a:t>
            </a:r>
            <a:endParaRPr lang="en-US" sz="1400" b="1" dirty="0" smtClean="0"/>
          </a:p>
          <a:p>
            <a:r>
              <a:rPr lang="en-US" sz="1400" dirty="0" smtClean="0"/>
              <a:t>www.jakemp.com</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baseline="30000" smtClean="0">
                <a:solidFill>
                  <a:srgbClr val="000000"/>
                </a:solidFill>
                <a:latin typeface="Trebuchet MS" pitchFamily="34" charset="0"/>
                <a:cs typeface="Trebuchet MS" pitchFamily="34" charset="0"/>
              </a:rPr>
              <a:t/>
            </a:r>
            <a:br>
              <a:rPr lang="en-GB" baseline="30000" smtClean="0">
                <a:solidFill>
                  <a:srgbClr val="000000"/>
                </a:solidFill>
                <a:latin typeface="Trebuchet MS" pitchFamily="34" charset="0"/>
                <a:cs typeface="Trebuchet MS" pitchFamily="34" charset="0"/>
              </a:rPr>
            </a:br>
            <a:endParaRPr lang="en-GB" baseline="30000" smtClean="0">
              <a:solidFill>
                <a:srgbClr val="000000"/>
              </a:solidFill>
              <a:latin typeface="Trebuchet MS" pitchFamily="34" charset="0"/>
              <a:cs typeface="Trebuchet MS" pitchFamily="34" charset="0"/>
            </a:endParaRPr>
          </a:p>
        </p:txBody>
      </p:sp>
      <p:pic>
        <p:nvPicPr>
          <p:cNvPr id="12291" name="Picture 9"/>
          <p:cNvPicPr>
            <a:picLocks noChangeAspect="1" noChangeArrowheads="1"/>
          </p:cNvPicPr>
          <p:nvPr/>
        </p:nvPicPr>
        <p:blipFill>
          <a:blip r:embed="rId2"/>
          <a:srcRect/>
          <a:stretch>
            <a:fillRect/>
          </a:stretch>
        </p:blipFill>
        <p:spPr bwMode="auto">
          <a:xfrm>
            <a:off x="1023938" y="4800600"/>
            <a:ext cx="1408112" cy="958850"/>
          </a:xfrm>
          <a:prstGeom prst="rect">
            <a:avLst/>
          </a:prstGeom>
          <a:noFill/>
          <a:ln w="9525">
            <a:noFill/>
            <a:miter lim="800000"/>
            <a:headEnd/>
            <a:tailEnd/>
          </a:ln>
        </p:spPr>
      </p:pic>
      <p:sp>
        <p:nvSpPr>
          <p:cNvPr id="12294" name="Rectangle 6"/>
          <p:cNvSpPr>
            <a:spLocks noChangeArrowheads="1"/>
          </p:cNvSpPr>
          <p:nvPr/>
        </p:nvSpPr>
        <p:spPr bwMode="auto">
          <a:xfrm>
            <a:off x="3044825" y="1493838"/>
            <a:ext cx="4714875" cy="1077912"/>
          </a:xfrm>
          <a:prstGeom prst="rect">
            <a:avLst/>
          </a:prstGeom>
          <a:noFill/>
          <a:ln w="9525">
            <a:noFill/>
            <a:miter lim="800000"/>
            <a:headEnd/>
            <a:tailEnd/>
          </a:ln>
        </p:spPr>
        <p:txBody>
          <a:bodyPr>
            <a:spAutoFit/>
          </a:bodyPr>
          <a:lstStyle/>
          <a:p>
            <a:r>
              <a:rPr lang="en-GB" sz="2400" i="1" baseline="30000">
                <a:latin typeface="Trebuchet MS" pitchFamily="34" charset="0"/>
              </a:rPr>
              <a:t>“Commentators praise J A Kemp’s partners for their ‘intelligence, creativity and ingenuity’, and are delighted with the consistently high quality of their work.”</a:t>
            </a:r>
            <a:endParaRPr lang="en-GB" sz="2400" b="1" baseline="30000">
              <a:latin typeface="Trebuchet MS" pitchFamily="34" charset="0"/>
            </a:endParaRPr>
          </a:p>
        </p:txBody>
      </p:sp>
      <p:sp>
        <p:nvSpPr>
          <p:cNvPr id="12295" name="Rectangle 7"/>
          <p:cNvSpPr>
            <a:spLocks noChangeArrowheads="1"/>
          </p:cNvSpPr>
          <p:nvPr/>
        </p:nvSpPr>
        <p:spPr bwMode="auto">
          <a:xfrm>
            <a:off x="3054350" y="2557463"/>
            <a:ext cx="2206625" cy="338137"/>
          </a:xfrm>
          <a:prstGeom prst="rect">
            <a:avLst/>
          </a:prstGeom>
          <a:noFill/>
          <a:ln w="9525">
            <a:noFill/>
            <a:miter lim="800000"/>
            <a:headEnd/>
            <a:tailEnd/>
          </a:ln>
        </p:spPr>
        <p:txBody>
          <a:bodyPr wrap="none">
            <a:spAutoFit/>
          </a:bodyPr>
          <a:lstStyle/>
          <a:p>
            <a:r>
              <a:rPr lang="en-GB" b="1" baseline="30000">
                <a:latin typeface="Trebuchet MS" pitchFamily="34" charset="0"/>
              </a:rPr>
              <a:t>Chambers &amp; Partners</a:t>
            </a:r>
          </a:p>
        </p:txBody>
      </p:sp>
      <p:grpSp>
        <p:nvGrpSpPr>
          <p:cNvPr id="18" name="Group 17"/>
          <p:cNvGrpSpPr/>
          <p:nvPr/>
        </p:nvGrpSpPr>
        <p:grpSpPr>
          <a:xfrm>
            <a:off x="3028950" y="3224946"/>
            <a:ext cx="4587875" cy="1397000"/>
            <a:chOff x="3028950" y="3233738"/>
            <a:chExt cx="4587875" cy="1397000"/>
          </a:xfrm>
        </p:grpSpPr>
        <p:sp>
          <p:nvSpPr>
            <p:cNvPr id="12297" name="Rectangle 5"/>
            <p:cNvSpPr>
              <a:spLocks noChangeArrowheads="1"/>
            </p:cNvSpPr>
            <p:nvPr/>
          </p:nvSpPr>
          <p:spPr bwMode="auto">
            <a:xfrm>
              <a:off x="3044825" y="3233738"/>
              <a:ext cx="4572000" cy="1076325"/>
            </a:xfrm>
            <a:prstGeom prst="rect">
              <a:avLst/>
            </a:prstGeom>
            <a:noFill/>
            <a:ln w="9525">
              <a:noFill/>
              <a:miter lim="800000"/>
              <a:headEnd/>
              <a:tailEnd/>
            </a:ln>
          </p:spPr>
          <p:txBody>
            <a:bodyPr>
              <a:spAutoFit/>
            </a:bodyPr>
            <a:lstStyle/>
            <a:p>
              <a:r>
                <a:rPr lang="en-GB" sz="2400" i="1" baseline="30000" dirty="0" smtClean="0">
                  <a:latin typeface="Trebuchet MS" pitchFamily="34" charset="0"/>
                </a:rPr>
                <a:t>“J A Kemp’s patent group provides timely and succinct advice and its technical and professional expertise is completely comprehensive.”</a:t>
              </a:r>
              <a:endParaRPr lang="en-GB" sz="2400" i="1" baseline="30000" dirty="0">
                <a:latin typeface="Trebuchet MS" pitchFamily="34" charset="0"/>
              </a:endParaRPr>
            </a:p>
          </p:txBody>
        </p:sp>
        <p:sp>
          <p:nvSpPr>
            <p:cNvPr id="12298" name="Rectangle 8"/>
            <p:cNvSpPr>
              <a:spLocks noChangeArrowheads="1"/>
            </p:cNvSpPr>
            <p:nvPr/>
          </p:nvSpPr>
          <p:spPr bwMode="auto">
            <a:xfrm>
              <a:off x="3028950" y="4292600"/>
              <a:ext cx="1541463" cy="338138"/>
            </a:xfrm>
            <a:prstGeom prst="rect">
              <a:avLst/>
            </a:prstGeom>
            <a:noFill/>
            <a:ln w="9525">
              <a:noFill/>
              <a:miter lim="800000"/>
              <a:headEnd/>
              <a:tailEnd/>
            </a:ln>
          </p:spPr>
          <p:txBody>
            <a:bodyPr wrap="none">
              <a:spAutoFit/>
            </a:bodyPr>
            <a:lstStyle/>
            <a:p>
              <a:r>
                <a:rPr lang="en-GB" b="1" baseline="30000" dirty="0">
                  <a:latin typeface="Trebuchet MS" pitchFamily="34" charset="0"/>
                </a:rPr>
                <a:t>The Legal 500</a:t>
              </a:r>
            </a:p>
          </p:txBody>
        </p:sp>
      </p:grpSp>
      <p:sp>
        <p:nvSpPr>
          <p:cNvPr id="12" name="Rectangle 2"/>
          <p:cNvSpPr txBox="1">
            <a:spLocks noChangeArrowheads="1"/>
          </p:cNvSpPr>
          <p:nvPr/>
        </p:nvSpPr>
        <p:spPr bwMode="auto">
          <a:xfrm>
            <a:off x="500063" y="387350"/>
            <a:ext cx="8315325" cy="1176338"/>
          </a:xfrm>
          <a:prstGeom prst="rect">
            <a:avLst/>
          </a:prstGeom>
          <a:noFill/>
          <a:ln w="9525">
            <a:noFill/>
            <a:miter lim="800000"/>
            <a:headEnd/>
            <a:tailEnd/>
          </a:ln>
        </p:spPr>
        <p:txBody>
          <a:bodyPr lIns="0" tIns="0" rIns="0" bIns="0"/>
          <a:lstStyle/>
          <a:p>
            <a:pPr>
              <a:lnSpc>
                <a:spcPts val="3600"/>
              </a:lnSpc>
              <a:defRPr/>
            </a:pPr>
            <a:r>
              <a:rPr lang="en-GB" sz="3000" b="1" dirty="0">
                <a:solidFill>
                  <a:srgbClr val="B22323"/>
                </a:solidFill>
                <a:latin typeface="Trebuchet MS"/>
                <a:ea typeface="Trebuchet MS" pitchFamily="34" charset="0"/>
                <a:cs typeface="Trebuchet MS"/>
              </a:rPr>
              <a:t>J A Kemp: General Introduction</a:t>
            </a:r>
          </a:p>
        </p:txBody>
      </p:sp>
      <p:grpSp>
        <p:nvGrpSpPr>
          <p:cNvPr id="17" name="Group 16"/>
          <p:cNvGrpSpPr/>
          <p:nvPr/>
        </p:nvGrpSpPr>
        <p:grpSpPr>
          <a:xfrm>
            <a:off x="3064612" y="4879850"/>
            <a:ext cx="4572000" cy="820393"/>
            <a:chOff x="3064612" y="4783138"/>
            <a:chExt cx="4572000" cy="820393"/>
          </a:xfrm>
        </p:grpSpPr>
        <p:sp>
          <p:nvSpPr>
            <p:cNvPr id="12299" name="Rectangle 10"/>
            <p:cNvSpPr>
              <a:spLocks noChangeArrowheads="1"/>
            </p:cNvSpPr>
            <p:nvPr/>
          </p:nvSpPr>
          <p:spPr bwMode="auto">
            <a:xfrm>
              <a:off x="3064612" y="5325719"/>
              <a:ext cx="2433638" cy="277812"/>
            </a:xfrm>
            <a:prstGeom prst="rect">
              <a:avLst/>
            </a:prstGeom>
            <a:noFill/>
            <a:ln w="9525">
              <a:noFill/>
              <a:miter lim="800000"/>
              <a:headEnd/>
              <a:tailEnd/>
            </a:ln>
          </p:spPr>
          <p:txBody>
            <a:bodyPr wrap="none">
              <a:spAutoFit/>
            </a:bodyPr>
            <a:lstStyle/>
            <a:p>
              <a:r>
                <a:rPr lang="en-GB" b="1" baseline="30000" dirty="0">
                  <a:latin typeface="Trebuchet MS" pitchFamily="34" charset="0"/>
                </a:rPr>
                <a:t>Managing Intellectual Property </a:t>
              </a:r>
            </a:p>
          </p:txBody>
        </p:sp>
        <p:sp>
          <p:nvSpPr>
            <p:cNvPr id="13" name="Rectangle 5"/>
            <p:cNvSpPr>
              <a:spLocks noChangeArrowheads="1"/>
            </p:cNvSpPr>
            <p:nvPr/>
          </p:nvSpPr>
          <p:spPr bwMode="auto">
            <a:xfrm>
              <a:off x="3064612" y="4783138"/>
              <a:ext cx="4572000" cy="584775"/>
            </a:xfrm>
            <a:prstGeom prst="rect">
              <a:avLst/>
            </a:prstGeom>
            <a:noFill/>
            <a:ln w="9525">
              <a:noFill/>
              <a:miter lim="800000"/>
              <a:headEnd/>
              <a:tailEnd/>
            </a:ln>
          </p:spPr>
          <p:txBody>
            <a:bodyPr>
              <a:spAutoFit/>
            </a:bodyPr>
            <a:lstStyle/>
            <a:p>
              <a:r>
                <a:rPr lang="en-GB" sz="2400" i="1" baseline="30000" dirty="0" smtClean="0">
                  <a:latin typeface="Trebuchet MS" pitchFamily="34" charset="0"/>
                </a:rPr>
                <a:t>“J A Kemp’s boasts one of the UK’s most highly qualified collections of attorneys”</a:t>
              </a:r>
              <a:endParaRPr lang="en-GB" sz="2400" i="1" baseline="30000" dirty="0">
                <a:latin typeface="Trebuchet MS" pitchFamily="34" charset="0"/>
              </a:endParaRPr>
            </a:p>
          </p:txBody>
        </p:sp>
      </p:grpSp>
      <p:pic>
        <p:nvPicPr>
          <p:cNvPr id="14" name="Picture 13" descr="UK_top_tier_firms_2012.jpg"/>
          <p:cNvPicPr>
            <a:picLocks noChangeAspect="1"/>
          </p:cNvPicPr>
          <p:nvPr/>
        </p:nvPicPr>
        <p:blipFill>
          <a:blip r:embed="rId3"/>
          <a:stretch>
            <a:fillRect/>
          </a:stretch>
        </p:blipFill>
        <p:spPr>
          <a:xfrm>
            <a:off x="1199784" y="3090713"/>
            <a:ext cx="1033462" cy="1494330"/>
          </a:xfrm>
          <a:prstGeom prst="rect">
            <a:avLst/>
          </a:prstGeom>
        </p:spPr>
      </p:pic>
      <p:pic>
        <p:nvPicPr>
          <p:cNvPr id="16" name="Picture 15" descr="2013 logo.bmp"/>
          <p:cNvPicPr>
            <a:picLocks noChangeAspect="1"/>
          </p:cNvPicPr>
          <p:nvPr/>
        </p:nvPicPr>
        <p:blipFill>
          <a:blip r:embed="rId4"/>
          <a:stretch>
            <a:fillRect/>
          </a:stretch>
        </p:blipFill>
        <p:spPr>
          <a:xfrm>
            <a:off x="1173408" y="1493352"/>
            <a:ext cx="1100735" cy="142448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12763" y="841375"/>
          <a:ext cx="8321041" cy="5328069"/>
        </p:xfrm>
        <a:graphic>
          <a:graphicData uri="http://schemas.openxmlformats.org/drawingml/2006/table">
            <a:tbl>
              <a:tblPr/>
              <a:tblGrid>
                <a:gridCol w="1386286"/>
                <a:gridCol w="1386286"/>
                <a:gridCol w="1386286"/>
                <a:gridCol w="1386286"/>
                <a:gridCol w="1386286"/>
                <a:gridCol w="1389611"/>
              </a:tblGrid>
              <a:tr h="177944">
                <a:tc gridSpan="2">
                  <a:txBody>
                    <a:bodyPr/>
                    <a:lstStyle/>
                    <a:p>
                      <a:pPr>
                        <a:spcAft>
                          <a:spcPts val="0"/>
                        </a:spcAft>
                      </a:pPr>
                      <a:r>
                        <a:rPr lang="en-GB" sz="1000" b="1" dirty="0">
                          <a:latin typeface="Trebuchet MS"/>
                          <a:ea typeface="Calibri"/>
                          <a:cs typeface="Times New Roman"/>
                        </a:rPr>
                        <a:t>Biotechnology and Life Sciences Group</a:t>
                      </a: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gridSpan="2">
                  <a:txBody>
                    <a:bodyPr/>
                    <a:lstStyle/>
                    <a:p>
                      <a:pPr indent="83185">
                        <a:spcAft>
                          <a:spcPts val="0"/>
                        </a:spcAft>
                      </a:pPr>
                      <a:r>
                        <a:rPr lang="en-GB" sz="1000" b="1">
                          <a:latin typeface="Trebuchet MS"/>
                          <a:ea typeface="Calibri"/>
                          <a:cs typeface="Times New Roman"/>
                        </a:rPr>
                        <a:t>Chemistry and Pharmaceuticals Group</a:t>
                      </a: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gridSpan="2">
                  <a:txBody>
                    <a:bodyPr/>
                    <a:lstStyle/>
                    <a:p>
                      <a:pPr marL="74930">
                        <a:spcAft>
                          <a:spcPts val="0"/>
                        </a:spcAft>
                      </a:pPr>
                      <a:r>
                        <a:rPr lang="en-GB" sz="1000" b="1">
                          <a:latin typeface="Trebuchet MS"/>
                          <a:ea typeface="Calibri"/>
                          <a:cs typeface="Times New Roman"/>
                        </a:rPr>
                        <a:t>Engineering and IT Group</a:t>
                      </a: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hMerge="1">
                  <a:txBody>
                    <a:bodyPr/>
                    <a:lstStyle/>
                    <a:p>
                      <a:endParaRPr lang="en-GB"/>
                    </a:p>
                  </a:txBody>
                  <a:tcPr/>
                </a:tc>
              </a:tr>
              <a:tr h="355889">
                <a:tc>
                  <a:txBody>
                    <a:bodyPr/>
                    <a:lstStyle/>
                    <a:p>
                      <a:pPr>
                        <a:spcAft>
                          <a:spcPts val="0"/>
                        </a:spcAft>
                      </a:pPr>
                      <a:r>
                        <a:rPr lang="en-GB" sz="1000" i="1" dirty="0">
                          <a:latin typeface="Trebuchet MS"/>
                          <a:ea typeface="Calibri"/>
                          <a:cs typeface="Times New Roman"/>
                        </a:rPr>
                        <a:t>Attorneys</a:t>
                      </a:r>
                      <a:endParaRPr lang="en-GB" sz="1000" dirty="0">
                        <a:latin typeface="Trebuchet MS"/>
                        <a:ea typeface="Calibri"/>
                        <a:cs typeface="Times New Roman"/>
                      </a:endParaRPr>
                    </a:p>
                  </a:txBody>
                  <a:tcPr marL="30228" marR="30228" marT="0" marB="0" anchor="ctr">
                    <a:lnL>
                      <a:noFill/>
                    </a:lnL>
                    <a:lnR>
                      <a:noFill/>
                    </a:lnR>
                    <a:lnT>
                      <a:noFill/>
                    </a:lnT>
                    <a:lnB>
                      <a:noFill/>
                    </a:lnB>
                  </a:tcPr>
                </a:tc>
                <a:tc>
                  <a:txBody>
                    <a:bodyPr/>
                    <a:lstStyle/>
                    <a:p>
                      <a:pPr>
                        <a:spcAft>
                          <a:spcPts val="0"/>
                        </a:spcAft>
                      </a:pPr>
                      <a:r>
                        <a:rPr lang="en-GB" sz="1000" i="1" dirty="0">
                          <a:latin typeface="Trebuchet MS"/>
                          <a:ea typeface="Calibri"/>
                          <a:cs typeface="Times New Roman"/>
                        </a:rPr>
                        <a:t>Trainees and Part Qualified Attorneys</a:t>
                      </a:r>
                      <a:endParaRPr lang="en-GB" sz="1000" dirty="0">
                        <a:latin typeface="Trebuchet MS"/>
                        <a:ea typeface="Calibri"/>
                        <a:cs typeface="Times New Roman"/>
                      </a:endParaRPr>
                    </a:p>
                  </a:txBody>
                  <a:tcPr marL="30228" marR="30228" marT="0" marB="0" anchor="ctr">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i="1" dirty="0">
                          <a:latin typeface="Trebuchet MS"/>
                          <a:ea typeface="Calibri"/>
                          <a:cs typeface="Times New Roman"/>
                        </a:rPr>
                        <a:t>Attorneys</a:t>
                      </a:r>
                      <a:endParaRPr lang="en-GB" sz="1000" dirty="0">
                        <a:latin typeface="Trebuchet MS"/>
                        <a:ea typeface="Calibri"/>
                        <a:cs typeface="Times New Roman"/>
                      </a:endParaRPr>
                    </a:p>
                  </a:txBody>
                  <a:tcPr marL="30228" marR="30228" marT="0" marB="0" anchor="ctr">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i="1">
                          <a:latin typeface="Trebuchet MS"/>
                          <a:ea typeface="Calibri"/>
                          <a:cs typeface="Times New Roman"/>
                        </a:rPr>
                        <a:t>Trainees and Part Qualified Attorneys</a:t>
                      </a:r>
                      <a:endParaRPr lang="en-GB" sz="1000">
                        <a:latin typeface="Trebuchet MS"/>
                        <a:ea typeface="Calibri"/>
                        <a:cs typeface="Times New Roman"/>
                      </a:endParaRPr>
                    </a:p>
                  </a:txBody>
                  <a:tcPr marL="30228" marR="30228" marT="0" marB="0" anchor="ctr">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i="1">
                          <a:latin typeface="Trebuchet MS"/>
                          <a:ea typeface="Calibri"/>
                          <a:cs typeface="Times New Roman"/>
                        </a:rPr>
                        <a:t>Attorneys</a:t>
                      </a:r>
                      <a:endParaRPr lang="en-GB" sz="1000">
                        <a:latin typeface="Trebuchet MS"/>
                        <a:ea typeface="Calibri"/>
                        <a:cs typeface="Times New Roman"/>
                      </a:endParaRPr>
                    </a:p>
                  </a:txBody>
                  <a:tcPr marL="30228" marR="30228" marT="0" marB="0" anchor="ctr">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i="1">
                          <a:latin typeface="Trebuchet MS"/>
                          <a:ea typeface="Calibri"/>
                          <a:cs typeface="Times New Roman"/>
                        </a:rPr>
                        <a:t>Trainees and Part Qualified Attorneys</a:t>
                      </a:r>
                      <a:endParaRPr lang="en-GB" sz="1000">
                        <a:latin typeface="Trebuchet MS"/>
                        <a:ea typeface="Calibri"/>
                        <a:cs typeface="Times New Roman"/>
                      </a:endParaRPr>
                    </a:p>
                  </a:txBody>
                  <a:tcPr marL="30228" marR="30228" marT="0" marB="0" anchor="ctr">
                    <a:lnL>
                      <a:noFill/>
                    </a:lnL>
                    <a:lnR>
                      <a:noFill/>
                    </a:lnR>
                    <a:lnT>
                      <a:noFill/>
                    </a:lnT>
                    <a:lnB>
                      <a:noFill/>
                    </a:lnB>
                  </a:tcPr>
                </a:tc>
              </a:tr>
              <a:tr h="159186">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latin typeface="Trebuchet MS"/>
                          <a:ea typeface="Calibri"/>
                          <a:cs typeface="Times New Roman"/>
                        </a:rPr>
                        <a:t>Patrick Campbell</a:t>
                      </a:r>
                    </a:p>
                  </a:txBody>
                  <a:tcPr marL="30228" marR="30228" marT="0" marB="0">
                    <a:lnL>
                      <a:noFill/>
                    </a:lnL>
                    <a:lnR>
                      <a:noFill/>
                    </a:lnR>
                    <a:lnT>
                      <a:noFill/>
                    </a:lnT>
                    <a:lnB>
                      <a:noFill/>
                    </a:lnB>
                  </a:tcPr>
                </a:tc>
                <a:tc>
                  <a:txBody>
                    <a:bodyPr/>
                    <a:lstStyle/>
                    <a:p>
                      <a:pPr>
                        <a:spcAft>
                          <a:spcPts val="0"/>
                        </a:spcAft>
                      </a:pPr>
                      <a:r>
                        <a:rPr lang="en-GB" sz="1000" dirty="0">
                          <a:latin typeface="Trebuchet MS"/>
                          <a:ea typeface="Calibri"/>
                          <a:cs typeface="Times New Roman"/>
                        </a:rPr>
                        <a:t>Dr Vicki Allen</a:t>
                      </a: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dirty="0">
                          <a:latin typeface="Trebuchet MS"/>
                          <a:ea typeface="Calibri"/>
                          <a:cs typeface="Times New Roman"/>
                        </a:rPr>
                        <a:t>John Benson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latin typeface="Trebuchet MS"/>
                          <a:ea typeface="Calibri"/>
                          <a:cs typeface="Times New Roman"/>
                        </a:rPr>
                        <a:t>Dr Sophie Evans</a:t>
                      </a: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a:latin typeface="Trebuchet MS"/>
                          <a:ea typeface="Calibri"/>
                          <a:cs typeface="Times New Roman"/>
                        </a:rPr>
                        <a:t>Mike Nicholls</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a:latin typeface="Trebuchet MS"/>
                          <a:ea typeface="Calibri"/>
                          <a:cs typeface="Times New Roman"/>
                        </a:rPr>
                        <a:t>Dr Greg Ward</a:t>
                      </a: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Simon Wright</a:t>
                      </a:r>
                    </a:p>
                  </a:txBody>
                  <a:tcPr marL="30228" marR="30228" marT="0" marB="0">
                    <a:lnL>
                      <a:noFill/>
                    </a:lnL>
                    <a:lnR>
                      <a:noFill/>
                    </a:lnR>
                    <a:lnT>
                      <a:noFill/>
                    </a:lnT>
                    <a:lnB>
                      <a:noFill/>
                    </a:lnB>
                  </a:tcPr>
                </a:tc>
                <a:tc>
                  <a:txBody>
                    <a:bodyPr/>
                    <a:lstStyle/>
                    <a:p>
                      <a:pPr>
                        <a:spcAft>
                          <a:spcPts val="0"/>
                        </a:spcAft>
                      </a:pPr>
                      <a:r>
                        <a:rPr lang="en-GB" sz="1000">
                          <a:latin typeface="Trebuchet MS"/>
                          <a:ea typeface="Calibri"/>
                          <a:cs typeface="Times New Roman"/>
                        </a:rPr>
                        <a:t>Dr Huw Jenkins</a:t>
                      </a: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dirty="0">
                          <a:latin typeface="Trebuchet MS"/>
                          <a:ea typeface="Calibri"/>
                          <a:cs typeface="Times New Roman"/>
                        </a:rPr>
                        <a:t>Celia Keen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latin typeface="Trebuchet MS"/>
                          <a:ea typeface="Calibri"/>
                          <a:cs typeface="Times New Roman"/>
                        </a:rPr>
                        <a:t>Guy Brain</a:t>
                      </a: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Nigel Price</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a:latin typeface="Trebuchet MS"/>
                          <a:ea typeface="Calibri"/>
                          <a:cs typeface="Times New Roman"/>
                        </a:rPr>
                        <a:t>Hermione Thompson</a:t>
                      </a:r>
                    </a:p>
                  </a:txBody>
                  <a:tcPr marL="30228" marR="30228" marT="0" marB="0">
                    <a:lnL>
                      <a:noFill/>
                    </a:lnL>
                    <a:lnR>
                      <a:noFill/>
                    </a:lnR>
                    <a:lnT>
                      <a:noFill/>
                    </a:lnT>
                    <a:lnB>
                      <a:noFill/>
                    </a:lnB>
                  </a:tcPr>
                </a:tc>
              </a:tr>
              <a:tr h="1779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latin typeface="Trebuchet MS"/>
                          <a:ea typeface="Calibri"/>
                          <a:cs typeface="Times New Roman"/>
                        </a:rPr>
                        <a:t>Geoff Woods</a:t>
                      </a:r>
                    </a:p>
                  </a:txBody>
                  <a:tcPr marL="30228" marR="30228" marT="0" marB="0">
                    <a:lnL>
                      <a:noFill/>
                    </a:lnL>
                    <a:lnR>
                      <a:noFill/>
                    </a:lnR>
                    <a:lnT>
                      <a:noFill/>
                    </a:lnT>
                    <a:lnB>
                      <a:noFill/>
                    </a:lnB>
                  </a:tcPr>
                </a:tc>
                <a:tc>
                  <a:txBody>
                    <a:bodyPr/>
                    <a:lstStyle/>
                    <a:p>
                      <a:pPr>
                        <a:spcAft>
                          <a:spcPts val="0"/>
                        </a:spcAft>
                      </a:pPr>
                      <a:r>
                        <a:rPr lang="en-GB" sz="1000" dirty="0">
                          <a:latin typeface="Trebuchet MS"/>
                          <a:ea typeface="Calibri"/>
                          <a:cs typeface="Times New Roman"/>
                        </a:rPr>
                        <a:t>Dr Emily Barker</a:t>
                      </a: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dirty="0">
                          <a:latin typeface="Trebuchet MS"/>
                          <a:ea typeface="Calibri"/>
                          <a:cs typeface="Times New Roman"/>
                        </a:rPr>
                        <a:t>Dr Tim Duckworth</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John Leeming</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a:latin typeface="Trebuchet MS"/>
                          <a:ea typeface="Calibri"/>
                          <a:cs typeface="Times New Roman"/>
                        </a:rPr>
                        <a:t>Joseph Brown</a:t>
                      </a:r>
                    </a:p>
                  </a:txBody>
                  <a:tcPr marL="30228" marR="30228" marT="0" marB="0">
                    <a:lnL>
                      <a:noFill/>
                    </a:lnL>
                    <a:lnR>
                      <a:noFill/>
                    </a:lnR>
                    <a:lnT>
                      <a:noFill/>
                    </a:lnT>
                    <a:lnB>
                      <a:noFill/>
                    </a:lnB>
                  </a:tcPr>
                </a:tc>
              </a:tr>
              <a:tr h="189199">
                <a:tc>
                  <a:txBody>
                    <a:bodyPr/>
                    <a:lstStyle/>
                    <a:p>
                      <a:pPr>
                        <a:spcAft>
                          <a:spcPts val="0"/>
                        </a:spcAft>
                      </a:pPr>
                      <a:r>
                        <a:rPr lang="en-GB" sz="1000" dirty="0">
                          <a:latin typeface="Trebuchet MS"/>
                          <a:ea typeface="Calibri"/>
                          <a:cs typeface="Times New Roman"/>
                        </a:rPr>
                        <a:t>Sarah </a:t>
                      </a:r>
                      <a:r>
                        <a:rPr lang="en-GB" sz="1000" dirty="0" err="1">
                          <a:latin typeface="Trebuchet MS"/>
                          <a:ea typeface="Calibri"/>
                          <a:cs typeface="Times New Roman"/>
                        </a:rPr>
                        <a:t>Roques</a:t>
                      </a: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r>
                        <a:rPr lang="en-GB" sz="1100" dirty="0" smtClean="0"/>
                        <a:t>Dr </a:t>
                      </a:r>
                      <a:r>
                        <a:rPr lang="en-GB" sz="1100" dirty="0" err="1" smtClean="0"/>
                        <a:t>Kapil</a:t>
                      </a:r>
                      <a:r>
                        <a:rPr lang="en-GB" sz="1100" dirty="0" smtClean="0"/>
                        <a:t> </a:t>
                      </a:r>
                      <a:r>
                        <a:rPr lang="en-GB" sz="1100" dirty="0" err="1" smtClean="0"/>
                        <a:t>Tuladhar</a:t>
                      </a:r>
                      <a:endParaRPr lang="en-GB" sz="1100" dirty="0"/>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dirty="0">
                          <a:latin typeface="Trebuchet MS"/>
                          <a:ea typeface="Calibri"/>
                          <a:cs typeface="Times New Roman"/>
                        </a:rPr>
                        <a:t>Ravi </a:t>
                      </a:r>
                      <a:r>
                        <a:rPr lang="en-GB" sz="1000" dirty="0" err="1">
                          <a:latin typeface="Trebuchet MS"/>
                          <a:ea typeface="Calibri"/>
                          <a:cs typeface="Times New Roman"/>
                        </a:rPr>
                        <a:t>Srinivasan</a:t>
                      </a: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Samuel Smith</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r>
                        <a:rPr lang="en-GB" sz="1000" dirty="0" smtClean="0">
                          <a:latin typeface="Trebuchet MS"/>
                          <a:ea typeface="Calibri"/>
                          <a:cs typeface="Times New Roman"/>
                        </a:rPr>
                        <a:t>Edward </a:t>
                      </a:r>
                      <a:r>
                        <a:rPr lang="en-GB" sz="1000" dirty="0" err="1" smtClean="0">
                          <a:latin typeface="Trebuchet MS"/>
                          <a:ea typeface="Calibri"/>
                          <a:cs typeface="Times New Roman"/>
                        </a:rPr>
                        <a:t>Thien</a:t>
                      </a:r>
                      <a:endParaRPr lang="en-GB" sz="1000" dirty="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dirty="0">
                          <a:latin typeface="Trebuchet MS"/>
                          <a:ea typeface="Calibri"/>
                          <a:cs typeface="Times New Roman"/>
                        </a:rPr>
                        <a:t>Andrew Bentham</a:t>
                      </a:r>
                    </a:p>
                  </a:txBody>
                  <a:tcPr marL="30228" marR="30228" marT="0" marB="0">
                    <a:lnL>
                      <a:noFill/>
                    </a:lnL>
                    <a:lnR>
                      <a:noFill/>
                    </a:lnR>
                    <a:lnT>
                      <a:noFill/>
                    </a:lnT>
                    <a:lnB>
                      <a:noFill/>
                    </a:lnB>
                  </a:tcPr>
                </a:tc>
                <a:tc>
                  <a:txBody>
                    <a:bodyPr/>
                    <a:lstStyle/>
                    <a:p>
                      <a:pPr>
                        <a:spcAft>
                          <a:spcPts val="0"/>
                        </a:spcAft>
                      </a:pPr>
                      <a:r>
                        <a:rPr lang="en-GB" sz="1000" dirty="0" smtClean="0">
                          <a:latin typeface="Trebuchet MS"/>
                          <a:ea typeface="Calibri"/>
                          <a:cs typeface="Times New Roman"/>
                        </a:rPr>
                        <a:t>Dr Lucy Williams</a:t>
                      </a: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dirty="0">
                          <a:latin typeface="Trebuchet MS"/>
                          <a:ea typeface="Calibri"/>
                          <a:cs typeface="Times New Roman"/>
                        </a:rPr>
                        <a:t>Gail </a:t>
                      </a:r>
                      <a:r>
                        <a:rPr lang="en-GB" sz="1000" dirty="0" err="1">
                          <a:latin typeface="Trebuchet MS"/>
                          <a:ea typeface="Calibri"/>
                          <a:cs typeface="Times New Roman"/>
                        </a:rPr>
                        <a:t>McCluskie</a:t>
                      </a: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Colin </a:t>
                      </a:r>
                      <a:r>
                        <a:rPr lang="en-GB" sz="1000" dirty="0" err="1">
                          <a:latin typeface="Trebuchet MS"/>
                          <a:ea typeface="Calibri"/>
                          <a:cs typeface="Times New Roman"/>
                        </a:rPr>
                        <a:t>Merryweather</a:t>
                      </a: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82052">
                <a:tc>
                  <a:txBody>
                    <a:bodyPr/>
                    <a:lstStyle/>
                    <a:p>
                      <a:pPr>
                        <a:spcAft>
                          <a:spcPts val="0"/>
                        </a:spcAft>
                      </a:pPr>
                      <a:r>
                        <a:rPr lang="en-GB" sz="1000">
                          <a:latin typeface="Trebuchet MS"/>
                          <a:ea typeface="Calibri"/>
                          <a:cs typeface="Times New Roman"/>
                        </a:rPr>
                        <a:t>Dr Pamela Tuxworth</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Amanda Simons</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Mark Roberts</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Jane Sexton</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Dr Stuart Raynor</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Dr Martin Jackson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Dr David Power</a:t>
                      </a: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Dr Peter Silcock</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Toby </a:t>
                      </a:r>
                      <a:r>
                        <a:rPr lang="en-GB" sz="1000" dirty="0" err="1">
                          <a:latin typeface="Trebuchet MS"/>
                          <a:ea typeface="Calibri"/>
                          <a:cs typeface="Times New Roman"/>
                        </a:rPr>
                        <a:t>Hopkin</a:t>
                      </a: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Dr Hazel Ford</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Dr Jenny Chewter</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lgn="l" defTabSz="457200" rtl="0" eaLnBrk="1" latinLnBrk="0" hangingPunct="1">
                        <a:spcAft>
                          <a:spcPts val="0"/>
                        </a:spcAft>
                      </a:pPr>
                      <a:r>
                        <a:rPr lang="en-GB" sz="1000" kern="1200" dirty="0" smtClean="0">
                          <a:solidFill>
                            <a:schemeClr val="tx1"/>
                          </a:solidFill>
                          <a:latin typeface="Trebuchet MS"/>
                          <a:ea typeface="Calibri"/>
                          <a:cs typeface="Times New Roman"/>
                        </a:rPr>
                        <a:t>Steve </a:t>
                      </a:r>
                      <a:r>
                        <a:rPr lang="en-GB" sz="1000" kern="1200" dirty="0" err="1" smtClean="0">
                          <a:solidFill>
                            <a:schemeClr val="tx1"/>
                          </a:solidFill>
                          <a:latin typeface="Trebuchet MS"/>
                          <a:ea typeface="Calibri"/>
                          <a:cs typeface="Times New Roman"/>
                        </a:rPr>
                        <a:t>Unwin</a:t>
                      </a:r>
                      <a:endParaRPr lang="en-GB" sz="1000" kern="1200" dirty="0">
                        <a:solidFill>
                          <a:schemeClr val="tx1"/>
                        </a:solidFill>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Dr Lee Chapman</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Kieron Grehan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Dr Robin Tyson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87258">
                <a:tc>
                  <a:txBody>
                    <a:bodyPr/>
                    <a:lstStyle/>
                    <a:p>
                      <a:pPr>
                        <a:spcAft>
                          <a:spcPts val="0"/>
                        </a:spcAft>
                      </a:pPr>
                      <a:r>
                        <a:rPr lang="en-GB" sz="1000" dirty="0">
                          <a:latin typeface="Trebuchet MS"/>
                          <a:ea typeface="Calibri"/>
                          <a:cs typeface="Times New Roman"/>
                        </a:rPr>
                        <a:t>Dr Joanne Roberts</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Dr Simon Turberville</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Dr Dominic Forsythe</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Dr Graham Lewis</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Chris Milton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smtClean="0">
                          <a:latin typeface="Trebuchet MS"/>
                          <a:ea typeface="Calibri"/>
                          <a:cs typeface="Times New Roman"/>
                        </a:rPr>
                        <a:t>Dr Janet </a:t>
                      </a:r>
                      <a:r>
                        <a:rPr lang="en-GB" sz="1000" dirty="0">
                          <a:latin typeface="Trebuchet MS"/>
                          <a:ea typeface="Calibri"/>
                          <a:cs typeface="Times New Roman"/>
                        </a:rPr>
                        <a:t>Perkins</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Dr Jimmy Nicholls</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Dr Andrew Clark</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Dr Dan Cooney</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latin typeface="Trebuchet MS"/>
                          <a:ea typeface="Calibri"/>
                          <a:cs typeface="Times New Roman"/>
                        </a:rPr>
                        <a:t>Dr Anna </a:t>
                      </a:r>
                      <a:r>
                        <a:rPr lang="en-GB" sz="1000" dirty="0" err="1" smtClean="0">
                          <a:latin typeface="Trebuchet MS"/>
                          <a:ea typeface="Calibri"/>
                          <a:cs typeface="Times New Roman"/>
                        </a:rPr>
                        <a:t>Gregson</a:t>
                      </a:r>
                      <a:endParaRPr lang="en-GB" sz="1000" dirty="0" smtClean="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Alastair Newman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74930">
                        <a:spcAft>
                          <a:spcPts val="0"/>
                        </a:spcAft>
                      </a:pPr>
                      <a:r>
                        <a:rPr lang="en-GB" sz="1000" dirty="0">
                          <a:latin typeface="Trebuchet MS"/>
                          <a:ea typeface="Calibri"/>
                          <a:cs typeface="Times New Roman"/>
                        </a:rPr>
                        <a:t>James Main</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59186">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marR="0" indent="0" algn="l" defTabSz="457200" rtl="0" eaLnBrk="1" fontAlgn="auto" latinLnBrk="0" hangingPunct="1">
                        <a:lnSpc>
                          <a:spcPct val="100000"/>
                        </a:lnSpc>
                        <a:spcBef>
                          <a:spcPts val="0"/>
                        </a:spcBef>
                        <a:spcAft>
                          <a:spcPts val="0"/>
                        </a:spcAft>
                        <a:buClrTx/>
                        <a:buSzTx/>
                        <a:buFontTx/>
                        <a:buNone/>
                        <a:tabLst>
                          <a:tab pos="83185" algn="l"/>
                        </a:tabLst>
                        <a:defRPr/>
                      </a:pPr>
                      <a:r>
                        <a:rPr lang="en-GB" sz="1000" dirty="0" smtClean="0">
                          <a:latin typeface="Trebuchet MS"/>
                          <a:ea typeface="Calibri"/>
                          <a:cs typeface="Times New Roman"/>
                        </a:rPr>
                        <a:t>Tom Lease</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gridSpan="2">
                  <a:txBody>
                    <a:bodyPr/>
                    <a:lstStyle/>
                    <a:p>
                      <a:pPr>
                        <a:spcAft>
                          <a:spcPts val="0"/>
                        </a:spcAft>
                      </a:pPr>
                      <a:r>
                        <a:rPr lang="en-GB" sz="1000" b="1">
                          <a:latin typeface="Trebuchet MS"/>
                          <a:ea typeface="Calibri"/>
                          <a:cs typeface="Times New Roman"/>
                        </a:rPr>
                        <a:t>Trade Marks and Designs Group</a:t>
                      </a: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hMerge="1">
                  <a:txBody>
                    <a:bodyPr/>
                    <a:lstStyle/>
                    <a:p>
                      <a:endParaRPr lang="en-GB"/>
                    </a:p>
                  </a:txBody>
                  <a:tcPr/>
                </a:tc>
                <a:tc>
                  <a:txBody>
                    <a:bodyPr/>
                    <a:lstStyle/>
                    <a:p>
                      <a:pPr marL="83185">
                        <a:spcAft>
                          <a:spcPts val="0"/>
                        </a:spcAft>
                        <a:tabLst>
                          <a:tab pos="83185" algn="l"/>
                        </a:tabLst>
                      </a:pP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endParaRPr lang="en-GB" dirty="0"/>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318373">
                <a:tc>
                  <a:txBody>
                    <a:bodyPr/>
                    <a:lstStyle/>
                    <a:p>
                      <a:pPr>
                        <a:spcAft>
                          <a:spcPts val="0"/>
                        </a:spcAft>
                      </a:pPr>
                      <a:r>
                        <a:rPr lang="en-GB" sz="1000" i="1" dirty="0">
                          <a:latin typeface="Trebuchet MS"/>
                          <a:ea typeface="Calibri"/>
                          <a:cs typeface="Times New Roman"/>
                        </a:rPr>
                        <a:t>Attorneys</a:t>
                      </a:r>
                      <a:endParaRPr lang="en-GB" sz="1000" dirty="0">
                        <a:latin typeface="Trebuchet MS"/>
                        <a:ea typeface="Calibri"/>
                        <a:cs typeface="Times New Roman"/>
                      </a:endParaRPr>
                    </a:p>
                  </a:txBody>
                  <a:tcPr marL="30228" marR="30228" marT="0" marB="0" anchor="ctr">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nchor="ctr">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endParaRPr lang="en-GB" sz="1000" dirty="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r>
              <a:tr h="159186">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James Fish</a:t>
                      </a: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b="1">
                          <a:latin typeface="Trebuchet MS"/>
                          <a:ea typeface="Calibri"/>
                          <a:cs typeface="Times New Roman"/>
                        </a:rPr>
                        <a:t>Lawyers</a:t>
                      </a: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59186">
                <a:tc>
                  <a:txBody>
                    <a:bodyPr/>
                    <a:lstStyle/>
                    <a:p>
                      <a:pPr>
                        <a:spcAft>
                          <a:spcPts val="0"/>
                        </a:spcAft>
                      </a:pPr>
                      <a:r>
                        <a:rPr lang="en-GB" sz="1000">
                          <a:latin typeface="Trebuchet MS"/>
                          <a:ea typeface="Calibri"/>
                          <a:cs typeface="Times New Roman"/>
                        </a:rPr>
                        <a:t>John Leeming</a:t>
                      </a: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a:latin typeface="Trebuchet MS"/>
                          <a:ea typeface="Calibri"/>
                          <a:cs typeface="Times New Roman"/>
                        </a:rPr>
                        <a:t>Toby Hopkin</a:t>
                      </a:r>
                    </a:p>
                  </a:txBody>
                  <a:tcPr marL="30228" marR="30228" marT="0" marB="0">
                    <a:lnL>
                      <a:noFill/>
                    </a:lnL>
                    <a:lnR>
                      <a:noFill/>
                    </a:lnR>
                    <a:lnT>
                      <a:noFill/>
                    </a:lnT>
                    <a:lnB>
                      <a:noFill/>
                    </a:lnB>
                  </a:tcPr>
                </a:tc>
                <a:tc>
                  <a:txBody>
                    <a:bodyPr/>
                    <a:lstStyle/>
                    <a:p>
                      <a:pPr>
                        <a:spcAft>
                          <a:spcPts val="0"/>
                        </a:spcAft>
                        <a:tabLst>
                          <a:tab pos="1890395" algn="l"/>
                        </a:tabLs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Andrew Webb</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59186">
                <a:tc>
                  <a:txBody>
                    <a:bodyPr/>
                    <a:lstStyle/>
                    <a:p>
                      <a:pPr>
                        <a:spcAft>
                          <a:spcPts val="0"/>
                        </a:spcAft>
                      </a:pPr>
                      <a:r>
                        <a:rPr lang="en-GB" sz="1000" dirty="0">
                          <a:latin typeface="Trebuchet MS"/>
                          <a:ea typeface="Calibri"/>
                          <a:cs typeface="Times New Roman"/>
                        </a:rPr>
                        <a:t>Tom </a:t>
                      </a:r>
                      <a:r>
                        <a:rPr lang="en-GB" sz="1000" dirty="0" err="1">
                          <a:latin typeface="Trebuchet MS"/>
                          <a:ea typeface="Calibri"/>
                          <a:cs typeface="Times New Roman"/>
                        </a:rPr>
                        <a:t>Albertini</a:t>
                      </a: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tabLst>
                          <a:tab pos="1890395" algn="l"/>
                        </a:tabLs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James Fish</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marL="0" algn="l" defTabSz="457200" rtl="0" eaLnBrk="1" latinLnBrk="0" hangingPunct="1">
                        <a:spcAft>
                          <a:spcPts val="0"/>
                        </a:spcAft>
                      </a:pPr>
                      <a:r>
                        <a:rPr lang="en-GB" sz="1000" kern="1200" dirty="0" smtClean="0">
                          <a:solidFill>
                            <a:schemeClr val="tx1"/>
                          </a:solidFill>
                          <a:latin typeface="Trebuchet MS"/>
                          <a:ea typeface="Calibri"/>
                          <a:cs typeface="Times New Roman"/>
                        </a:rPr>
                        <a:t>Ben </a:t>
                      </a:r>
                      <a:r>
                        <a:rPr lang="en-GB" sz="1000" kern="1200" dirty="0" err="1" smtClean="0">
                          <a:solidFill>
                            <a:schemeClr val="tx1"/>
                          </a:solidFill>
                          <a:latin typeface="Trebuchet MS"/>
                          <a:ea typeface="Calibri"/>
                          <a:cs typeface="Times New Roman"/>
                        </a:rPr>
                        <a:t>Mooneapillay</a:t>
                      </a:r>
                      <a:endParaRPr lang="en-GB" sz="1000" kern="1200" dirty="0">
                        <a:solidFill>
                          <a:schemeClr val="tx1"/>
                        </a:solidFill>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tabLst>
                          <a:tab pos="1890395" algn="l"/>
                        </a:tabLs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Rosalind Miller</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dirty="0">
                          <a:latin typeface="Trebuchet MS"/>
                          <a:ea typeface="Calibri"/>
                          <a:cs typeface="Times New Roman"/>
                        </a:rPr>
                        <a:t>Charlotte Stirling</a:t>
                      </a:r>
                    </a:p>
                  </a:txBody>
                  <a:tcPr marL="30228" marR="30228" marT="0" marB="0">
                    <a:lnL>
                      <a:noFill/>
                    </a:lnL>
                    <a:lnR>
                      <a:noFill/>
                    </a:lnR>
                    <a:lnT>
                      <a:noFill/>
                    </a:lnT>
                    <a:lnB>
                      <a:noFill/>
                    </a:lnB>
                  </a:tcPr>
                </a:tc>
                <a:tc>
                  <a:txBody>
                    <a:bodyPr/>
                    <a:lstStyle/>
                    <a:p>
                      <a:pPr>
                        <a:spcAft>
                          <a:spcPts val="0"/>
                        </a:spcAft>
                        <a:tabLst>
                          <a:tab pos="1890395" algn="l"/>
                        </a:tabLs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r>
                        <a:rPr lang="en-GB" sz="1000">
                          <a:latin typeface="Trebuchet MS"/>
                          <a:ea typeface="Calibri"/>
                          <a:cs typeface="Times New Roman"/>
                        </a:rPr>
                        <a:t>Kerry Fitchett</a:t>
                      </a: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r>
              <a:tr h="177944">
                <a:tc>
                  <a:txBody>
                    <a:bodyPr/>
                    <a:lstStyle/>
                    <a:p>
                      <a:pPr>
                        <a:spcAft>
                          <a:spcPts val="0"/>
                        </a:spcAft>
                      </a:pPr>
                      <a:r>
                        <a:rPr lang="en-GB" sz="1000" dirty="0">
                          <a:latin typeface="Trebuchet MS"/>
                          <a:ea typeface="Calibri"/>
                          <a:cs typeface="Times New Roman"/>
                        </a:rPr>
                        <a:t>Rosalind Miller</a:t>
                      </a:r>
                    </a:p>
                  </a:txBody>
                  <a:tcPr marL="30228" marR="30228" marT="0" marB="0">
                    <a:lnL>
                      <a:noFill/>
                    </a:lnL>
                    <a:lnR>
                      <a:noFill/>
                    </a:lnR>
                    <a:lnT>
                      <a:noFill/>
                    </a:lnT>
                    <a:lnB>
                      <a:noFill/>
                    </a:lnB>
                  </a:tcPr>
                </a:tc>
                <a:tc>
                  <a:txBody>
                    <a:bodyPr/>
                    <a:lstStyle/>
                    <a:p>
                      <a:pPr>
                        <a:spcAft>
                          <a:spcPts val="0"/>
                        </a:spcAft>
                        <a:tabLst>
                          <a:tab pos="1890395" algn="l"/>
                        </a:tabLst>
                      </a:pPr>
                      <a:endParaRPr lang="en-GB" sz="1000">
                        <a:latin typeface="Trebuchet MS"/>
                        <a:ea typeface="Calibri"/>
                        <a:cs typeface="Times New Roman"/>
                      </a:endParaRPr>
                    </a:p>
                  </a:txBody>
                  <a:tcPr marL="30228" marR="30228" marT="0" marB="0">
                    <a:lnL>
                      <a:noFill/>
                    </a:lnL>
                    <a:lnR w="12700" cap="flat" cmpd="sng" algn="ctr">
                      <a:solidFill>
                        <a:srgbClr val="000000"/>
                      </a:solidFill>
                      <a:prstDash val="dot"/>
                      <a:round/>
                      <a:headEnd type="none" w="med" len="med"/>
                      <a:tailEnd type="none" w="med" len="med"/>
                    </a:lnR>
                    <a:lnT>
                      <a:noFill/>
                    </a:lnT>
                    <a:lnB>
                      <a:noFill/>
                    </a:lnB>
                  </a:tcPr>
                </a:tc>
                <a:tc>
                  <a:txBody>
                    <a:bodyPr/>
                    <a:lstStyle/>
                    <a:p>
                      <a:pPr marL="83185">
                        <a:spcAft>
                          <a:spcPts val="0"/>
                        </a:spcAft>
                        <a:tabLst>
                          <a:tab pos="83185" algn="l"/>
                        </a:tabLst>
                      </a:pPr>
                      <a:endParaRPr lang="en-GB" sz="1000">
                        <a:latin typeface="Trebuchet MS"/>
                        <a:ea typeface="Calibri"/>
                        <a:cs typeface="Times New Roman"/>
                      </a:endParaRPr>
                    </a:p>
                  </a:txBody>
                  <a:tcPr marL="30228" marR="30228" marT="0" marB="0">
                    <a:lnL w="12700" cap="flat" cmpd="sng" algn="ctr">
                      <a:solidFill>
                        <a:srgbClr val="000000"/>
                      </a:solidFill>
                      <a:prstDash val="dot"/>
                      <a:round/>
                      <a:headEnd type="none" w="med" len="med"/>
                      <a:tailEnd type="none" w="med" len="med"/>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c>
                  <a:txBody>
                    <a:bodyPr/>
                    <a:lstStyle/>
                    <a:p>
                      <a:pPr>
                        <a:spcAft>
                          <a:spcPts val="0"/>
                        </a:spcAft>
                      </a:pPr>
                      <a:endParaRPr lang="en-GB" sz="1000" dirty="0">
                        <a:latin typeface="Trebuchet MS"/>
                        <a:ea typeface="Calibri"/>
                        <a:cs typeface="Times New Roman"/>
                      </a:endParaRPr>
                    </a:p>
                  </a:txBody>
                  <a:tcPr marL="30228" marR="30228" marT="0" marB="0">
                    <a:lnL>
                      <a:noFill/>
                    </a:lnL>
                    <a:lnR>
                      <a:noFill/>
                    </a:lnR>
                    <a:lnT>
                      <a:noFill/>
                    </a:lnT>
                    <a:lnB>
                      <a:noFill/>
                    </a:lnB>
                  </a:tcPr>
                </a:tc>
              </a:tr>
            </a:tbl>
          </a:graphicData>
        </a:graphic>
      </p:graphicFrame>
      <p:sp>
        <p:nvSpPr>
          <p:cNvPr id="12451" name="Rectangle 1"/>
          <p:cNvSpPr>
            <a:spLocks noChangeArrowheads="1"/>
          </p:cNvSpPr>
          <p:nvPr/>
        </p:nvSpPr>
        <p:spPr bwMode="auto">
          <a:xfrm>
            <a:off x="338138" y="131763"/>
            <a:ext cx="4381500" cy="554037"/>
          </a:xfrm>
          <a:prstGeom prst="rect">
            <a:avLst/>
          </a:prstGeom>
          <a:noFill/>
          <a:ln w="9525">
            <a:noFill/>
            <a:miter lim="800000"/>
            <a:headEnd/>
            <a:tailEnd/>
          </a:ln>
        </p:spPr>
        <p:txBody>
          <a:bodyPr wrap="none" anchor="ctr">
            <a:spAutoFit/>
          </a:bodyPr>
          <a:lstStyle/>
          <a:p>
            <a:pPr indent="82550">
              <a:lnSpc>
                <a:spcPts val="3600"/>
              </a:lnSpc>
              <a:tabLst>
                <a:tab pos="82550" algn="l"/>
              </a:tabLst>
            </a:pPr>
            <a:r>
              <a:rPr lang="en-GB" sz="3000" b="1">
                <a:solidFill>
                  <a:srgbClr val="B22323"/>
                </a:solidFill>
                <a:latin typeface="Trebuchet MS" pitchFamily="34" charset="0"/>
              </a:rPr>
              <a:t>Attorneys and Lawyers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63" y="331788"/>
            <a:ext cx="8315325" cy="1176337"/>
          </a:xfrm>
        </p:spPr>
        <p:txBody>
          <a:bodyPr/>
          <a:lstStyle/>
          <a:p>
            <a:pPr eaLnBrk="1" hangingPunct="1">
              <a:defRPr/>
            </a:pPr>
            <a:r>
              <a:rPr lang="en-GB" dirty="0" smtClean="0"/>
              <a:t>J A Kemp: General Introduction</a:t>
            </a:r>
            <a:endParaRPr lang="en-GB" dirty="0" smtClean="0">
              <a:latin typeface="+mn-lt"/>
            </a:endParaRPr>
          </a:p>
        </p:txBody>
      </p:sp>
      <p:sp>
        <p:nvSpPr>
          <p:cNvPr id="11267" name="Rectangle 3"/>
          <p:cNvSpPr>
            <a:spLocks noGrp="1" noChangeArrowheads="1"/>
          </p:cNvSpPr>
          <p:nvPr>
            <p:ph type="body" idx="1"/>
          </p:nvPr>
        </p:nvSpPr>
        <p:spPr>
          <a:xfrm>
            <a:off x="457200" y="1408113"/>
            <a:ext cx="8358188" cy="5000625"/>
          </a:xfrm>
        </p:spPr>
        <p:txBody>
          <a:bodyPr/>
          <a:lstStyle/>
          <a:p>
            <a:r>
              <a:rPr lang="en-GB" sz="1800" dirty="0" smtClean="0">
                <a:latin typeface="Trebuchet MS" pitchFamily="34" charset="0"/>
                <a:cs typeface="Trebuchet MS" pitchFamily="34" charset="0"/>
              </a:rPr>
              <a:t>UK top six Patent Attorney practice based on total number of patent attorneys and trainee patent attorneys</a:t>
            </a:r>
          </a:p>
          <a:p>
            <a:endParaRPr lang="en-GB" sz="400" dirty="0" smtClean="0">
              <a:latin typeface="Trebuchet MS" pitchFamily="34" charset="0"/>
              <a:cs typeface="Trebuchet MS" pitchFamily="34" charset="0"/>
            </a:endParaRPr>
          </a:p>
          <a:p>
            <a:r>
              <a:rPr lang="en-GB" sz="1800" dirty="0" smtClean="0">
                <a:latin typeface="Trebuchet MS" pitchFamily="34" charset="0"/>
                <a:cs typeface="Trebuchet MS" pitchFamily="34" charset="0"/>
              </a:rPr>
              <a:t>&gt;50 attorneys and trainee attorneys and 20 paralegal or semi-chargeable staff</a:t>
            </a:r>
          </a:p>
          <a:p>
            <a:endParaRPr lang="en-GB" sz="400" dirty="0" smtClean="0">
              <a:latin typeface="Trebuchet MS" pitchFamily="34" charset="0"/>
              <a:cs typeface="Trebuchet MS" pitchFamily="34" charset="0"/>
            </a:endParaRPr>
          </a:p>
          <a:p>
            <a:r>
              <a:rPr lang="en-US" sz="1800" dirty="0" smtClean="0">
                <a:latin typeface="Trebuchet MS" pitchFamily="34" charset="0"/>
                <a:cs typeface="Trebuchet MS" pitchFamily="34" charset="0"/>
              </a:rPr>
              <a:t>In-depth understanding of all technology areas (</a:t>
            </a:r>
            <a:r>
              <a:rPr lang="en-GB" sz="1800" dirty="0" smtClean="0">
                <a:latin typeface="Trebuchet MS" pitchFamily="34" charset="0"/>
                <a:cs typeface="Trebuchet MS" pitchFamily="34" charset="0"/>
              </a:rPr>
              <a:t>&gt;</a:t>
            </a:r>
            <a:r>
              <a:rPr lang="en-US" sz="1800" dirty="0" smtClean="0">
                <a:latin typeface="Trebuchet MS" pitchFamily="34" charset="0"/>
                <a:cs typeface="Trebuchet MS" pitchFamily="34" charset="0"/>
              </a:rPr>
              <a:t>25 PhDs in the firm)</a:t>
            </a:r>
          </a:p>
          <a:p>
            <a:endParaRPr lang="en-GB" sz="400" dirty="0" smtClean="0">
              <a:latin typeface="Trebuchet MS" pitchFamily="34" charset="0"/>
              <a:cs typeface="Trebuchet MS" pitchFamily="34" charset="0"/>
            </a:endParaRPr>
          </a:p>
          <a:p>
            <a:r>
              <a:rPr lang="en-GB" sz="1800" dirty="0" smtClean="0">
                <a:latin typeface="Trebuchet MS" pitchFamily="34" charset="0"/>
                <a:cs typeface="Trebuchet MS" pitchFamily="34" charset="0"/>
              </a:rPr>
              <a:t>In 2012, we filed more than 1200 European patent applications</a:t>
            </a:r>
          </a:p>
          <a:p>
            <a:endParaRPr lang="en-GB" sz="400" dirty="0" smtClean="0">
              <a:latin typeface="Trebuchet MS" pitchFamily="34" charset="0"/>
              <a:cs typeface="Trebuchet MS" pitchFamily="34" charset="0"/>
            </a:endParaRPr>
          </a:p>
          <a:p>
            <a:r>
              <a:rPr lang="en-GB" sz="1800" dirty="0" smtClean="0">
                <a:latin typeface="Trebuchet MS" pitchFamily="34" charset="0"/>
                <a:cs typeface="Trebuchet MS" pitchFamily="34" charset="0"/>
              </a:rPr>
              <a:t>Client base comprises a balance of technology transfer organisations, research organisations, startups, spinouts and SMEs and multinational corporations</a:t>
            </a:r>
          </a:p>
          <a:p>
            <a:endParaRPr lang="en-GB" sz="400" dirty="0" smtClean="0">
              <a:latin typeface="Trebuchet MS" pitchFamily="34" charset="0"/>
              <a:cs typeface="Trebuchet MS" pitchFamily="34" charset="0"/>
            </a:endParaRPr>
          </a:p>
          <a:p>
            <a:r>
              <a:rPr lang="en-GB" sz="1800" dirty="0" smtClean="0">
                <a:latin typeface="Trebuchet MS" pitchFamily="34" charset="0"/>
                <a:cs typeface="Trebuchet MS" pitchFamily="34" charset="0"/>
              </a:rPr>
              <a:t>Highly experienced in oppositions and appeals before the European Patent Office </a:t>
            </a:r>
          </a:p>
          <a:p>
            <a:endParaRPr lang="en-GB" sz="400" dirty="0" smtClean="0">
              <a:latin typeface="Trebuchet MS" pitchFamily="34" charset="0"/>
              <a:cs typeface="Trebuchet MS" pitchFamily="34" charset="0"/>
            </a:endParaRPr>
          </a:p>
          <a:p>
            <a:r>
              <a:rPr lang="en-GB" sz="1800" dirty="0" smtClean="0">
                <a:latin typeface="Trebuchet MS" pitchFamily="34" charset="0"/>
                <a:cs typeface="Trebuchet MS" pitchFamily="34" charset="0"/>
              </a:rPr>
              <a:t>The firm is structured in four client service groups – Biotechnology &amp; Life Sciences, Chemistry &amp; Pharmaceuticals, Engineering &amp; IT and Trade Marks &amp; Designs - each having the depth and breadth of knowledge to deal with matters extending across disciplines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GB" b="1" dirty="0" smtClean="0"/>
              <a:t>J A Kemp: </a:t>
            </a:r>
            <a:r>
              <a:rPr lang="en-GB" b="1" dirty="0" err="1" smtClean="0"/>
              <a:t>Cleantech</a:t>
            </a:r>
            <a:r>
              <a:rPr lang="en-GB" b="1" dirty="0" smtClean="0"/>
              <a:t> Sector Specialism</a:t>
            </a:r>
            <a:endParaRPr lang="en-GB" b="1" dirty="0"/>
          </a:p>
        </p:txBody>
      </p:sp>
      <p:sp>
        <p:nvSpPr>
          <p:cNvPr id="182275" name="Rectangle 3"/>
          <p:cNvSpPr>
            <a:spLocks noGrp="1" noChangeArrowheads="1"/>
          </p:cNvSpPr>
          <p:nvPr>
            <p:ph idx="1"/>
          </p:nvPr>
        </p:nvSpPr>
        <p:spPr>
          <a:xfrm>
            <a:off x="540000" y="1397919"/>
            <a:ext cx="8064000" cy="4500000"/>
          </a:xfrm>
        </p:spPr>
        <p:txBody>
          <a:bodyPr/>
          <a:lstStyle/>
          <a:p>
            <a:pPr>
              <a:spcAft>
                <a:spcPts val="600"/>
              </a:spcAft>
            </a:pPr>
            <a:r>
              <a:rPr lang="en-GB" sz="1450" dirty="0" smtClean="0"/>
              <a:t>Our </a:t>
            </a:r>
            <a:r>
              <a:rPr lang="en-GB" sz="1450" dirty="0" err="1" smtClean="0"/>
              <a:t>Cleantech</a:t>
            </a:r>
            <a:r>
              <a:rPr lang="en-GB" sz="1450" dirty="0" smtClean="0"/>
              <a:t> sector specialism stretches across all client service groups, and all types of client</a:t>
            </a:r>
          </a:p>
          <a:p>
            <a:pPr>
              <a:spcAft>
                <a:spcPts val="600"/>
              </a:spcAft>
            </a:pPr>
            <a:r>
              <a:rPr lang="en-GB" sz="1450" dirty="0" smtClean="0"/>
              <a:t>We deal with inventions in areas as diverse as fuel cells, renewable energy generation (in particular wind and wave energy, solar power and bio-reactors), </a:t>
            </a:r>
            <a:r>
              <a:rPr lang="en-GB" sz="1450" dirty="0" err="1" smtClean="0"/>
              <a:t>biofuels</a:t>
            </a:r>
            <a:r>
              <a:rPr lang="en-GB" sz="1450" dirty="0" smtClean="0"/>
              <a:t>, recycling, water treatment and combustion engine management.</a:t>
            </a:r>
          </a:p>
          <a:p>
            <a:pPr>
              <a:spcAft>
                <a:spcPts val="600"/>
              </a:spcAft>
            </a:pPr>
            <a:r>
              <a:rPr lang="en-GB" sz="1450" dirty="0" smtClean="0"/>
              <a:t>We have practical experience of using the UK-IPO "Green Channel" to accelerate the examination of UK patent applications relating to clean or green technology, and in-depth knowledge of worldwide equivalents. As part of our commitment to </a:t>
            </a:r>
            <a:r>
              <a:rPr lang="en-GB" sz="1450" dirty="0" err="1" smtClean="0"/>
              <a:t>Cleantech</a:t>
            </a:r>
            <a:r>
              <a:rPr lang="en-GB" sz="1450" dirty="0" smtClean="0"/>
              <a:t> clients we do not apply any service charges for requesting combined search and examination and entry into the Green Channel at the UK IPO.</a:t>
            </a:r>
          </a:p>
          <a:p>
            <a:pPr>
              <a:spcAft>
                <a:spcPts val="600"/>
              </a:spcAft>
            </a:pPr>
            <a:r>
              <a:rPr lang="en-GB" sz="1450" dirty="0" smtClean="0"/>
              <a:t>J A Kemp has its own environmental policy and carbon reduction programme, supported by rigorous data collection and monitoring. The firm's commitment to managing its environmental impact specifically by reducing its carbon footprint has been recognised through certification of its programme by Carbon Smart.</a:t>
            </a:r>
          </a:p>
          <a:p>
            <a:pPr>
              <a:lnSpc>
                <a:spcPct val="90000"/>
              </a:lnSpc>
              <a:spcAft>
                <a:spcPts val="600"/>
              </a:spcAft>
            </a:pPr>
            <a:endParaRPr lang="en-GB" sz="1450" dirty="0"/>
          </a:p>
        </p:txBody>
      </p:sp>
      <p:pic>
        <p:nvPicPr>
          <p:cNvPr id="4" name="Picture 3" descr="carbon-smart-2012.jpg"/>
          <p:cNvPicPr>
            <a:picLocks noChangeAspect="1"/>
          </p:cNvPicPr>
          <p:nvPr/>
        </p:nvPicPr>
        <p:blipFill>
          <a:blip r:embed="rId2"/>
          <a:stretch>
            <a:fillRect/>
          </a:stretch>
        </p:blipFill>
        <p:spPr>
          <a:xfrm>
            <a:off x="3552135" y="5374640"/>
            <a:ext cx="1746005" cy="774002"/>
          </a:xfrm>
          <a:prstGeom prst="rect">
            <a:avLst/>
          </a:prstGeom>
        </p:spPr>
      </p:pic>
      <p:pic>
        <p:nvPicPr>
          <p:cNvPr id="5" name="Picture 4" descr="london-cleantech-cluster.jpg"/>
          <p:cNvPicPr>
            <a:picLocks noChangeAspect="1"/>
          </p:cNvPicPr>
          <p:nvPr/>
        </p:nvPicPr>
        <p:blipFill>
          <a:blip r:embed="rId3"/>
          <a:stretch>
            <a:fillRect/>
          </a:stretch>
        </p:blipFill>
        <p:spPr>
          <a:xfrm>
            <a:off x="5419179" y="5273040"/>
            <a:ext cx="3127448" cy="9025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GB" dirty="0" err="1" smtClean="0"/>
              <a:t>Cleantech</a:t>
            </a:r>
            <a:r>
              <a:rPr lang="en-GB" dirty="0" smtClean="0"/>
              <a:t> Group – </a:t>
            </a:r>
            <a:r>
              <a:rPr lang="en-GB" smtClean="0"/>
              <a:t>Public Record Clients</a:t>
            </a:r>
            <a:endParaRPr lang="en-GB" dirty="0" smtClean="0"/>
          </a:p>
        </p:txBody>
      </p:sp>
      <p:sp>
        <p:nvSpPr>
          <p:cNvPr id="183299" name="Rectangle 3">
            <a:hlinkClick r:id="rId2"/>
          </p:cNvPr>
          <p:cNvSpPr>
            <a:spLocks noChangeArrowheads="1"/>
          </p:cNvSpPr>
          <p:nvPr/>
        </p:nvSpPr>
        <p:spPr bwMode="auto">
          <a:xfrm>
            <a:off x="3981450" y="2976563"/>
            <a:ext cx="9144000" cy="0"/>
          </a:xfrm>
          <a:prstGeom prst="rect">
            <a:avLst/>
          </a:prstGeom>
          <a:noFill/>
          <a:ln w="9525">
            <a:noFill/>
            <a:miter lim="800000"/>
            <a:headEnd/>
            <a:tailEnd/>
          </a:ln>
          <a:effectLst/>
        </p:spPr>
        <p:txBody>
          <a:bodyPr>
            <a:spAutoFit/>
          </a:bodyPr>
          <a:lstStyle/>
          <a:p>
            <a:endParaRPr lang="en-US"/>
          </a:p>
        </p:txBody>
      </p:sp>
      <p:sp>
        <p:nvSpPr>
          <p:cNvPr id="183301" name="Rectangle 5">
            <a:hlinkClick r:id="rId3"/>
          </p:cNvPr>
          <p:cNvSpPr>
            <a:spLocks noChangeArrowheads="1"/>
          </p:cNvSpPr>
          <p:nvPr/>
        </p:nvSpPr>
        <p:spPr bwMode="auto">
          <a:xfrm>
            <a:off x="4038600" y="2790825"/>
            <a:ext cx="9144000" cy="0"/>
          </a:xfrm>
          <a:prstGeom prst="rect">
            <a:avLst/>
          </a:prstGeom>
          <a:noFill/>
          <a:ln w="9525">
            <a:noFill/>
            <a:miter lim="800000"/>
            <a:headEnd/>
            <a:tailEnd/>
          </a:ln>
          <a:effectLst/>
        </p:spPr>
        <p:txBody>
          <a:bodyPr>
            <a:spAutoFit/>
          </a:bodyPr>
          <a:lstStyle/>
          <a:p>
            <a:endParaRPr lang="en-US"/>
          </a:p>
        </p:txBody>
      </p:sp>
      <p:sp>
        <p:nvSpPr>
          <p:cNvPr id="183304" name="Rectangle 8">
            <a:hlinkClick r:id="rId4"/>
          </p:cNvPr>
          <p:cNvSpPr>
            <a:spLocks noChangeArrowheads="1"/>
          </p:cNvSpPr>
          <p:nvPr/>
        </p:nvSpPr>
        <p:spPr bwMode="auto">
          <a:xfrm>
            <a:off x="3876675" y="2990850"/>
            <a:ext cx="9144000" cy="0"/>
          </a:xfrm>
          <a:prstGeom prst="rect">
            <a:avLst/>
          </a:prstGeom>
          <a:noFill/>
          <a:ln w="9525">
            <a:noFill/>
            <a:miter lim="800000"/>
            <a:headEnd/>
            <a:tailEnd/>
          </a:ln>
          <a:effectLst/>
        </p:spPr>
        <p:txBody>
          <a:bodyPr>
            <a:spAutoFit/>
          </a:bodyPr>
          <a:lstStyle/>
          <a:p>
            <a:endParaRPr lang="en-US"/>
          </a:p>
        </p:txBody>
      </p:sp>
      <p:sp>
        <p:nvSpPr>
          <p:cNvPr id="183305" name="Rectangle 9">
            <a:hlinkClick r:id="rId5"/>
          </p:cNvPr>
          <p:cNvSpPr>
            <a:spLocks noChangeArrowheads="1"/>
          </p:cNvSpPr>
          <p:nvPr/>
        </p:nvSpPr>
        <p:spPr bwMode="auto">
          <a:xfrm>
            <a:off x="3952875" y="3090863"/>
            <a:ext cx="9144000" cy="0"/>
          </a:xfrm>
          <a:prstGeom prst="rect">
            <a:avLst/>
          </a:prstGeom>
          <a:noFill/>
          <a:ln w="9525">
            <a:noFill/>
            <a:miter lim="800000"/>
            <a:headEnd/>
            <a:tailEnd/>
          </a:ln>
          <a:effectLst/>
        </p:spPr>
        <p:txBody>
          <a:bodyPr>
            <a:spAutoFit/>
          </a:bodyPr>
          <a:lstStyle/>
          <a:p>
            <a:endParaRPr lang="en-US"/>
          </a:p>
        </p:txBody>
      </p:sp>
      <p:sp>
        <p:nvSpPr>
          <p:cNvPr id="183307" name="Rectangle 11">
            <a:hlinkClick r:id="rId6"/>
          </p:cNvPr>
          <p:cNvSpPr>
            <a:spLocks noChangeArrowheads="1"/>
          </p:cNvSpPr>
          <p:nvPr/>
        </p:nvSpPr>
        <p:spPr bwMode="auto">
          <a:xfrm>
            <a:off x="4000500" y="2805113"/>
            <a:ext cx="9144000" cy="0"/>
          </a:xfrm>
          <a:prstGeom prst="rect">
            <a:avLst/>
          </a:prstGeom>
          <a:noFill/>
          <a:ln w="9525">
            <a:noFill/>
            <a:miter lim="800000"/>
            <a:headEnd/>
            <a:tailEnd/>
          </a:ln>
          <a:effectLst/>
        </p:spPr>
        <p:txBody>
          <a:bodyPr>
            <a:spAutoFit/>
          </a:bodyPr>
          <a:lstStyle/>
          <a:p>
            <a:endParaRPr lang="en-US"/>
          </a:p>
        </p:txBody>
      </p:sp>
      <p:sp>
        <p:nvSpPr>
          <p:cNvPr id="183308" name="Rectangle 12">
            <a:hlinkClick r:id="rId6"/>
          </p:cNvPr>
          <p:cNvSpPr>
            <a:spLocks noChangeArrowheads="1"/>
          </p:cNvSpPr>
          <p:nvPr/>
        </p:nvSpPr>
        <p:spPr bwMode="auto">
          <a:xfrm>
            <a:off x="4000500" y="2805113"/>
            <a:ext cx="9144000" cy="0"/>
          </a:xfrm>
          <a:prstGeom prst="rect">
            <a:avLst/>
          </a:prstGeom>
          <a:noFill/>
          <a:ln w="9525">
            <a:noFill/>
            <a:miter lim="800000"/>
            <a:headEnd/>
            <a:tailEnd/>
          </a:ln>
          <a:effectLst/>
        </p:spPr>
        <p:txBody>
          <a:bodyPr>
            <a:spAutoFit/>
          </a:bodyPr>
          <a:lstStyle/>
          <a:p>
            <a:endParaRPr lang="en-US"/>
          </a:p>
        </p:txBody>
      </p:sp>
      <p:sp>
        <p:nvSpPr>
          <p:cNvPr id="183310" name="Rectangle 14">
            <a:hlinkClick r:id="rId7"/>
          </p:cNvPr>
          <p:cNvSpPr>
            <a:spLocks noChangeArrowheads="1"/>
          </p:cNvSpPr>
          <p:nvPr/>
        </p:nvSpPr>
        <p:spPr bwMode="auto">
          <a:xfrm>
            <a:off x="3990975" y="3014663"/>
            <a:ext cx="9144000" cy="0"/>
          </a:xfrm>
          <a:prstGeom prst="rect">
            <a:avLst/>
          </a:prstGeom>
          <a:noFill/>
          <a:ln w="9525">
            <a:noFill/>
            <a:miter lim="800000"/>
            <a:headEnd/>
            <a:tailEnd/>
          </a:ln>
          <a:effectLst/>
        </p:spPr>
        <p:txBody>
          <a:bodyPr>
            <a:spAutoFit/>
          </a:bodyPr>
          <a:lstStyle/>
          <a:p>
            <a:endParaRPr lang="en-US"/>
          </a:p>
        </p:txBody>
      </p:sp>
      <p:sp>
        <p:nvSpPr>
          <p:cNvPr id="183312" name="Rectangle 16"/>
          <p:cNvSpPr>
            <a:spLocks noChangeArrowheads="1"/>
          </p:cNvSpPr>
          <p:nvPr/>
        </p:nvSpPr>
        <p:spPr bwMode="auto">
          <a:xfrm>
            <a:off x="4191000" y="4191000"/>
            <a:ext cx="9144000" cy="0"/>
          </a:xfrm>
          <a:prstGeom prst="rect">
            <a:avLst/>
          </a:prstGeom>
          <a:noFill/>
          <a:ln w="9525">
            <a:noFill/>
            <a:miter lim="800000"/>
            <a:headEnd/>
            <a:tailEnd/>
          </a:ln>
          <a:effectLst/>
        </p:spPr>
        <p:txBody>
          <a:bodyPr>
            <a:spAutoFit/>
          </a:bodyPr>
          <a:lstStyle/>
          <a:p>
            <a:endParaRPr lang="en-GB"/>
          </a:p>
        </p:txBody>
      </p:sp>
      <p:sp>
        <p:nvSpPr>
          <p:cNvPr id="183313" name="Rectangle 17">
            <a:hlinkClick r:id="rId8"/>
          </p:cNvPr>
          <p:cNvSpPr>
            <a:spLocks noChangeArrowheads="1"/>
          </p:cNvSpPr>
          <p:nvPr/>
        </p:nvSpPr>
        <p:spPr bwMode="auto">
          <a:xfrm>
            <a:off x="4043363" y="3109913"/>
            <a:ext cx="9144000" cy="0"/>
          </a:xfrm>
          <a:prstGeom prst="rect">
            <a:avLst/>
          </a:prstGeom>
          <a:noFill/>
          <a:ln w="9525">
            <a:noFill/>
            <a:miter lim="800000"/>
            <a:headEnd/>
            <a:tailEnd/>
          </a:ln>
          <a:effectLst/>
        </p:spPr>
        <p:txBody>
          <a:bodyPr>
            <a:spAutoFit/>
          </a:bodyPr>
          <a:lstStyle/>
          <a:p>
            <a:endParaRPr lang="en-US"/>
          </a:p>
        </p:txBody>
      </p:sp>
      <p:pic>
        <p:nvPicPr>
          <p:cNvPr id="26" name="Picture 25" descr="Msolv_logo.png"/>
          <p:cNvPicPr>
            <a:picLocks noChangeAspect="1"/>
          </p:cNvPicPr>
          <p:nvPr/>
        </p:nvPicPr>
        <p:blipFill>
          <a:blip r:embed="rId9"/>
          <a:stretch>
            <a:fillRect/>
          </a:stretch>
        </p:blipFill>
        <p:spPr>
          <a:xfrm>
            <a:off x="331105" y="3607478"/>
            <a:ext cx="3442484" cy="571630"/>
          </a:xfrm>
          <a:prstGeom prst="rect">
            <a:avLst/>
          </a:prstGeom>
        </p:spPr>
      </p:pic>
      <p:pic>
        <p:nvPicPr>
          <p:cNvPr id="27" name="Picture 26" descr="zeta_logo.gif"/>
          <p:cNvPicPr>
            <a:picLocks noChangeAspect="1"/>
          </p:cNvPicPr>
          <p:nvPr/>
        </p:nvPicPr>
        <p:blipFill>
          <a:blip r:embed="rId10"/>
          <a:stretch>
            <a:fillRect/>
          </a:stretch>
        </p:blipFill>
        <p:spPr>
          <a:xfrm>
            <a:off x="1101286" y="1847159"/>
            <a:ext cx="2363869" cy="1129404"/>
          </a:xfrm>
          <a:prstGeom prst="rect">
            <a:avLst/>
          </a:prstGeom>
        </p:spPr>
      </p:pic>
      <p:pic>
        <p:nvPicPr>
          <p:cNvPr id="9217" name="Picture 1"/>
          <p:cNvPicPr>
            <a:picLocks noChangeAspect="1" noChangeArrowheads="1"/>
          </p:cNvPicPr>
          <p:nvPr/>
        </p:nvPicPr>
        <p:blipFill>
          <a:blip r:embed="rId11"/>
          <a:srcRect/>
          <a:stretch>
            <a:fillRect/>
          </a:stretch>
        </p:blipFill>
        <p:spPr bwMode="auto">
          <a:xfrm>
            <a:off x="4382187" y="3321663"/>
            <a:ext cx="4392121" cy="1036090"/>
          </a:xfrm>
          <a:prstGeom prst="rect">
            <a:avLst/>
          </a:prstGeom>
          <a:noFill/>
          <a:ln w="9525">
            <a:noFill/>
            <a:miter lim="800000"/>
            <a:headEnd/>
            <a:tailEnd/>
          </a:ln>
          <a:effectLst/>
        </p:spPr>
      </p:pic>
      <p:pic>
        <p:nvPicPr>
          <p:cNvPr id="9219" name="Picture 3"/>
          <p:cNvPicPr>
            <a:picLocks noChangeAspect="1" noChangeArrowheads="1"/>
          </p:cNvPicPr>
          <p:nvPr/>
        </p:nvPicPr>
        <p:blipFill>
          <a:blip r:embed="rId12"/>
          <a:srcRect/>
          <a:stretch>
            <a:fillRect/>
          </a:stretch>
        </p:blipFill>
        <p:spPr bwMode="auto">
          <a:xfrm>
            <a:off x="4382187" y="1666745"/>
            <a:ext cx="4013200" cy="685800"/>
          </a:xfrm>
          <a:prstGeom prst="rect">
            <a:avLst/>
          </a:prstGeom>
          <a:noFill/>
          <a:ln w="9525">
            <a:noFill/>
            <a:miter lim="800000"/>
            <a:headEnd/>
            <a:tailEnd/>
          </a:ln>
          <a:effectLst/>
        </p:spPr>
      </p:pic>
      <p:pic>
        <p:nvPicPr>
          <p:cNvPr id="16" name="Picture 15" descr="Trident energy_logo.jpg"/>
          <p:cNvPicPr>
            <a:picLocks noChangeAspect="1"/>
          </p:cNvPicPr>
          <p:nvPr/>
        </p:nvPicPr>
        <p:blipFill>
          <a:blip r:embed="rId13"/>
          <a:stretch>
            <a:fillRect/>
          </a:stretch>
        </p:blipFill>
        <p:spPr>
          <a:xfrm>
            <a:off x="1101286" y="4709045"/>
            <a:ext cx="1504950" cy="1095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2452" y="1120877"/>
            <a:ext cx="8064000" cy="275303"/>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smtClean="0">
                <a:ln>
                  <a:noFill/>
                </a:ln>
                <a:solidFill>
                  <a:srgbClr val="B22323"/>
                </a:solidFill>
                <a:effectLst/>
                <a:uLnTx/>
                <a:uFillTx/>
                <a:latin typeface="Trebuchet MS"/>
                <a:ea typeface="+mj-ea"/>
                <a:cs typeface="+mj-cs"/>
              </a:rPr>
              <a:t>INDEPENDENT THINKING • COLLECTIVE EXCELLENCE</a:t>
            </a:r>
          </a:p>
        </p:txBody>
      </p:sp>
    </p:spTree>
  </p:cSld>
  <p:clrMapOvr>
    <a:masterClrMapping/>
  </p:clrMapOvr>
</p:sld>
</file>

<file path=ppt/theme/theme1.xml><?xml version="1.0" encoding="utf-8"?>
<a:theme xmlns:a="http://schemas.openxmlformats.org/drawingml/2006/main" name="JA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JAK Template</Template>
  <TotalTime>412</TotalTime>
  <Words>574</Words>
  <Application>Microsoft Office PowerPoint</Application>
  <PresentationFormat>On-screen Show (4:3)</PresentationFormat>
  <Paragraphs>112</Paragraphs>
  <Slides>7</Slides>
  <Notes>0</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JAK Template</vt:lpstr>
      <vt:lpstr>Office Theme</vt:lpstr>
      <vt:lpstr>Office Theme</vt:lpstr>
      <vt:lpstr>1_Office Theme</vt:lpstr>
      <vt:lpstr>Special Interest Group Launch: Green IP</vt:lpstr>
      <vt:lpstr> </vt:lpstr>
      <vt:lpstr>Slide 3</vt:lpstr>
      <vt:lpstr>J A Kemp: General Introduction</vt:lpstr>
      <vt:lpstr>J A Kemp: Cleantech Sector Specialism</vt:lpstr>
      <vt:lpstr>Cleantech Group – Public Record Clients</vt:lpstr>
      <vt:lpstr>Slide 7</vt:lpstr>
    </vt:vector>
  </TitlesOfParts>
  <Company>J A Kemp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J A Kemp</dc:title>
  <dc:creator>Sarah Cunningham</dc:creator>
  <cp:lastModifiedBy>admin</cp:lastModifiedBy>
  <cp:revision>58</cp:revision>
  <dcterms:created xsi:type="dcterms:W3CDTF">2012-12-10T13:50:07Z</dcterms:created>
  <dcterms:modified xsi:type="dcterms:W3CDTF">2013-04-22T14:03:18Z</dcterms:modified>
</cp:coreProperties>
</file>