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467" r:id="rId4"/>
    <p:sldId id="471" r:id="rId5"/>
    <p:sldId id="447" r:id="rId6"/>
    <p:sldId id="448" r:id="rId7"/>
    <p:sldId id="449" r:id="rId8"/>
    <p:sldId id="468" r:id="rId9"/>
    <p:sldId id="454" r:id="rId10"/>
    <p:sldId id="441" r:id="rId11"/>
    <p:sldId id="460" r:id="rId12"/>
    <p:sldId id="469" r:id="rId13"/>
    <p:sldId id="473" r:id="rId14"/>
    <p:sldId id="472" r:id="rId15"/>
    <p:sldId id="438" r:id="rId16"/>
    <p:sldId id="419" r:id="rId17"/>
    <p:sldId id="420" r:id="rId18"/>
    <p:sldId id="422" r:id="rId19"/>
    <p:sldId id="423" r:id="rId20"/>
    <p:sldId id="415" r:id="rId21"/>
    <p:sldId id="33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8FCB25"/>
    <a:srgbClr val="2A76B1"/>
    <a:srgbClr val="000000"/>
    <a:srgbClr val="504E61"/>
    <a:srgbClr val="4A7EBB"/>
    <a:srgbClr val="8DCE2E"/>
    <a:srgbClr val="C9C9C9"/>
    <a:srgbClr val="C4C4C4"/>
    <a:srgbClr val="EAF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1" autoAdjust="0"/>
    <p:restoredTop sz="94671" autoAdjust="0"/>
  </p:normalViewPr>
  <p:slideViewPr>
    <p:cSldViewPr>
      <p:cViewPr>
        <p:scale>
          <a:sx n="125" d="100"/>
          <a:sy n="125" d="100"/>
        </p:scale>
        <p:origin x="-1944" y="-26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4D194-D479-417C-80BC-222DEBEAE621}" type="datetimeFigureOut">
              <a:rPr lang="en-GB" smtClean="0"/>
              <a:pPr/>
              <a:t>15/04/2013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8FE0D-68EA-4942-A223-FCA4C14D6F0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592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08125-A617-4B63-B9A8-511CA1C9286C}" type="datetimeFigureOut">
              <a:rPr lang="en-GB" smtClean="0"/>
              <a:pPr/>
              <a:t>15/04/2013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F4A6D-3682-4415-B2A0-F7B5C1EA23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511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F4A6D-3682-4415-B2A0-F7B5C1EA23C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179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F4A6D-3682-4415-B2A0-F7B5C1EA23C2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805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F4A6D-3682-4415-B2A0-F7B5C1EA23C2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970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F4A6D-3682-4415-B2A0-F7B5C1EA23C2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707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F4A6D-3682-4415-B2A0-F7B5C1EA23C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518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F4A6D-3682-4415-B2A0-F7B5C1EA23C2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539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F4A6D-3682-4415-B2A0-F7B5C1EA23C2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988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F4A6D-3682-4415-B2A0-F7B5C1EA23C2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555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F4A6D-3682-4415-B2A0-F7B5C1EA23C2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55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F4A6D-3682-4415-B2A0-F7B5C1EA23C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56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F4A6D-3682-4415-B2A0-F7B5C1EA23C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394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F4A6D-3682-4415-B2A0-F7B5C1EA23C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096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F4A6D-3682-4415-B2A0-F7B5C1EA23C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509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F4A6D-3682-4415-B2A0-F7B5C1EA23C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006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F4A6D-3682-4415-B2A0-F7B5C1EA23C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267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F4A6D-3682-4415-B2A0-F7B5C1EA23C2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805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F4A6D-3682-4415-B2A0-F7B5C1EA23C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80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0706"/>
            <a:ext cx="9144000" cy="576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-1"/>
            <a:ext cx="9144000" cy="1509175"/>
          </a:xfrm>
          <a:prstGeom prst="rect">
            <a:avLst/>
          </a:prstGeom>
          <a:solidFill>
            <a:srgbClr val="C9C9C9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640" y="299695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642" y="329664"/>
            <a:ext cx="4788622" cy="152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93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24" y="6420562"/>
            <a:ext cx="2133600" cy="365125"/>
          </a:xfrm>
          <a:prstGeom prst="rect">
            <a:avLst/>
          </a:prstGeom>
        </p:spPr>
        <p:txBody>
          <a:bodyPr/>
          <a:lstStyle/>
          <a:p>
            <a:fld id="{01D7BC5E-E33E-454E-B4AC-A70D296586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2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24" y="6420562"/>
            <a:ext cx="2133600" cy="365125"/>
          </a:xfrm>
          <a:prstGeom prst="rect">
            <a:avLst/>
          </a:prstGeom>
        </p:spPr>
        <p:txBody>
          <a:bodyPr/>
          <a:lstStyle/>
          <a:p>
            <a:fld id="{01D7BC5E-E33E-454E-B4AC-A70D296586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227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8CF2-1877-A045-8DC9-80C8DC57D7D9}" type="datetimeFigureOut">
              <a:rPr lang="en-US" smtClean="0"/>
              <a:t>15/04/2013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99F0-00A9-CD4A-9025-C903F86C2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27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8CF2-1877-A045-8DC9-80C8DC57D7D9}" type="datetimeFigureOut">
              <a:rPr lang="en-US" smtClean="0"/>
              <a:t>15/04/2013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99F0-00A9-CD4A-9025-C903F86C2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94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8CF2-1877-A045-8DC9-80C8DC57D7D9}" type="datetimeFigureOut">
              <a:rPr lang="en-US" smtClean="0"/>
              <a:t>15/04/2013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99F0-00A9-CD4A-9025-C903F86C2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94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8CF2-1877-A045-8DC9-80C8DC57D7D9}" type="datetimeFigureOut">
              <a:rPr lang="en-US" smtClean="0"/>
              <a:t>15/04/2013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99F0-00A9-CD4A-9025-C903F86C2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68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8CF2-1877-A045-8DC9-80C8DC57D7D9}" type="datetimeFigureOut">
              <a:rPr lang="en-US" smtClean="0"/>
              <a:t>15/04/2013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99F0-00A9-CD4A-9025-C903F86C2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99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8CF2-1877-A045-8DC9-80C8DC57D7D9}" type="datetimeFigureOut">
              <a:rPr lang="en-US" smtClean="0"/>
              <a:t>15/04/2013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99F0-00A9-CD4A-9025-C903F86C2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25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8CF2-1877-A045-8DC9-80C8DC57D7D9}" type="datetimeFigureOut">
              <a:rPr lang="en-US" smtClean="0"/>
              <a:t>15/04/2013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99F0-00A9-CD4A-9025-C903F86C2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74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8CF2-1877-A045-8DC9-80C8DC57D7D9}" type="datetimeFigureOut">
              <a:rPr lang="en-US" smtClean="0"/>
              <a:t>15/04/2013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99F0-00A9-CD4A-9025-C903F86C2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3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A1FFFE-04CA-4862-A664-2724C0B82F26}" type="datetime1">
              <a:rPr lang="en-GB" smtClean="0"/>
              <a:pPr/>
              <a:t>15/04/2013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173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8CF2-1877-A045-8DC9-80C8DC57D7D9}" type="datetimeFigureOut">
              <a:rPr lang="en-US" smtClean="0"/>
              <a:t>15/04/2013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99F0-00A9-CD4A-9025-C903F86C2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17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8CF2-1877-A045-8DC9-80C8DC57D7D9}" type="datetimeFigureOut">
              <a:rPr lang="en-US" smtClean="0"/>
              <a:t>15/04/2013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99F0-00A9-CD4A-9025-C903F86C2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91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8CF2-1877-A045-8DC9-80C8DC57D7D9}" type="datetimeFigureOut">
              <a:rPr lang="en-US" smtClean="0"/>
              <a:t>15/04/2013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99F0-00A9-CD4A-9025-C903F86C2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2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409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5679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24" y="6420562"/>
            <a:ext cx="2133600" cy="365125"/>
          </a:xfrm>
          <a:prstGeom prst="rect">
            <a:avLst/>
          </a:prstGeom>
        </p:spPr>
        <p:txBody>
          <a:bodyPr/>
          <a:lstStyle/>
          <a:p>
            <a:fld id="{01D7BC5E-E33E-454E-B4AC-A70D296586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01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8224" y="6420562"/>
            <a:ext cx="2133600" cy="365125"/>
          </a:xfrm>
          <a:prstGeom prst="rect">
            <a:avLst/>
          </a:prstGeom>
        </p:spPr>
        <p:txBody>
          <a:bodyPr/>
          <a:lstStyle/>
          <a:p>
            <a:fld id="{01D7BC5E-E33E-454E-B4AC-A70D296586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79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88224" y="6420562"/>
            <a:ext cx="2133600" cy="365125"/>
          </a:xfrm>
          <a:prstGeom prst="rect">
            <a:avLst/>
          </a:prstGeom>
        </p:spPr>
        <p:txBody>
          <a:bodyPr/>
          <a:lstStyle/>
          <a:p>
            <a:fld id="{01D7BC5E-E33E-454E-B4AC-A70D296586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753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8224" y="6420562"/>
            <a:ext cx="2133600" cy="365125"/>
          </a:xfrm>
          <a:prstGeom prst="rect">
            <a:avLst/>
          </a:prstGeom>
        </p:spPr>
        <p:txBody>
          <a:bodyPr/>
          <a:lstStyle/>
          <a:p>
            <a:fld id="{01D7BC5E-E33E-454E-B4AC-A70D296586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304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30888" y="6420562"/>
            <a:ext cx="2133600" cy="365125"/>
          </a:xfrm>
          <a:prstGeom prst="rect">
            <a:avLst/>
          </a:prstGeom>
        </p:spPr>
        <p:txBody>
          <a:bodyPr/>
          <a:lstStyle/>
          <a:p>
            <a:fld id="{01D7BC5E-E33E-454E-B4AC-A70D296586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90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8224" y="6420562"/>
            <a:ext cx="2133600" cy="365125"/>
          </a:xfrm>
          <a:prstGeom prst="rect">
            <a:avLst/>
          </a:prstGeom>
        </p:spPr>
        <p:txBody>
          <a:bodyPr/>
          <a:lstStyle/>
          <a:p>
            <a:fld id="{01D7BC5E-E33E-454E-B4AC-A70D296586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39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8224" y="6420562"/>
            <a:ext cx="2133600" cy="365125"/>
          </a:xfrm>
          <a:prstGeom prst="rect">
            <a:avLst/>
          </a:prstGeom>
        </p:spPr>
        <p:txBody>
          <a:bodyPr/>
          <a:lstStyle/>
          <a:p>
            <a:fld id="{01D7BC5E-E33E-454E-B4AC-A70D296586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83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1680" y="545568"/>
            <a:ext cx="5977626" cy="679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327145"/>
            <a:ext cx="1009556" cy="10136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94612" y="4149080"/>
            <a:ext cx="2949388" cy="2865693"/>
          </a:xfrm>
          <a:prstGeom prst="rect">
            <a:avLst/>
          </a:prstGeom>
          <a:blipFill dpi="0" rotWithShape="1">
            <a:blip r:embed="rId14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57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8DCE2E"/>
          </a:solidFill>
          <a:latin typeface="Gill San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58CF2-1877-A045-8DC9-80C8DC57D7D9}" type="datetimeFigureOut">
              <a:rPr lang="en-US" smtClean="0"/>
              <a:t>15/04/2013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999F0-00A9-CD4A-9025-C903F86C2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google.co.uk/imgres?imgurl=http://images.thecarconnection.com/lrg/bmw-logo_100167022_l.jpg&amp;imgrefurl=http://www.thecarconnection.com/image/100167022_bmw-logo&amp;h=758&amp;w=764&amp;sz=56&amp;tbnid=TbNKnh9gVrdP-M:&amp;tbnh=141&amp;tbnw=142&amp;prev=/images?q=bmw+logo&amp;zoom=1&amp;q=bmw+logo&amp;hl=en&amp;usg=__Kfqr7Q3UQ6gu0GU2hKmOyggW6g4=&amp;sa=X&amp;ei=OPxPTdKjHISqhAeYnL2uDg&amp;sqi=2&amp;ved=0CCoQ9QEwA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gif"/><Relationship Id="rId12" Type="http://schemas.openxmlformats.org/officeDocument/2006/relationships/image" Target="../media/image40.gif"/><Relationship Id="rId13" Type="http://schemas.openxmlformats.org/officeDocument/2006/relationships/image" Target="../media/image41.jpeg"/><Relationship Id="rId14" Type="http://schemas.openxmlformats.org/officeDocument/2006/relationships/image" Target="../media/image42.jpeg"/><Relationship Id="rId15" Type="http://schemas.openxmlformats.org/officeDocument/2006/relationships/image" Target="../media/image43.jpeg"/><Relationship Id="rId16" Type="http://schemas.openxmlformats.org/officeDocument/2006/relationships/image" Target="../media/image44.jpeg"/><Relationship Id="rId17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jpeg"/><Relationship Id="rId8" Type="http://schemas.openxmlformats.org/officeDocument/2006/relationships/image" Target="../media/image36.jpeg"/><Relationship Id="rId9" Type="http://schemas.openxmlformats.org/officeDocument/2006/relationships/image" Target="../media/image37.jpeg"/><Relationship Id="rId10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pic-26470111--d-business-background-image-arrown-on-stat.html" TargetMode="External"/><Relationship Id="rId4" Type="http://schemas.openxmlformats.org/officeDocument/2006/relationships/image" Target="../media/image16.jpeg"/><Relationship Id="rId5" Type="http://schemas.openxmlformats.org/officeDocument/2006/relationships/image" Target="http://69.90.174.249/photos/thumb_small/128908/128908,1236786552,3.jpg" TargetMode="External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935"/>
            <a:ext cx="7772400" cy="1470025"/>
          </a:xfrm>
        </p:spPr>
        <p:txBody>
          <a:bodyPr>
            <a:noAutofit/>
          </a:bodyPr>
          <a:lstStyle/>
          <a:p>
            <a:r>
              <a:rPr lang="en-GB" sz="4000" dirty="0" smtClean="0"/>
              <a:t>London Demand Response</a:t>
            </a:r>
            <a:endParaRPr lang="en-GB" sz="4000" dirty="0"/>
          </a:p>
        </p:txBody>
      </p:sp>
      <p:sp>
        <p:nvSpPr>
          <p:cNvPr id="5" name="AutoShape 2" descr="data:image/jpg;base64,/9j/4AAQSkZJRgABAQAAAQABAAD/2wBDAAkGBwgHBgkIBwgKCgkLDRYPDQwMDRsUFRAWIB0iIiAdHx8kKDQsJCYxJx8fLT0tMTU3Ojo6Iys/RD84QzQ5Ojf/2wBDAQoKCg0MDRoPDxo3JR8lNzc3Nzc3Nzc3Nzc3Nzc3Nzc3Nzc3Nzc3Nzc3Nzc3Nzc3Nzc3Nzc3Nzc3Nzc3Nzc3Nzf/wAARCABeAF4DASIAAhEBAxEB/8QAHAAAAQUBAQEAAAAAAAAAAAAABgADBQcIBAIB/8QAQRAAAQMDAgIHBAUKBgMAAAAAAQIDBAAFEQYhMUEHEhNRYXGBFCKRoTJSgqLRCCMlQmKUsbLS8BYzNENywUSEwv/EABoBAAIDAQEAAAAAAAAAAAAAAAABAgQFBgP/xAAiEQACAgEDBQEBAAAAAAAAAAAAAQIRAwQSIQUTIjFBMlH/2gAMAwEAAhEDEQA/ALxpUqYmSmojC3nlhKUjJJoAdWtLaestQAoZvOsYcIqbYHbOjbCd8eZ4D+9qH77fZVyUUt9dqKrITtgrH4eHxqAWgcDUkiLZITdXXqdIbZiqbYDq0oB3VjJx4Dn3VHa3Y1Fp72Vb93LyJClJ6zbKUhCgAccN8jJ+ya921oG7wgOchv8AmFF92it6mu10sUpYAjORZLJIzgbdoB5pJH2qHwJcgJOOpbPZEXdV2J91tSmSyAU9cgDcY+sO6vFr6VLxCWlM5pL6Bx6u5+B3+8Kn9TSxedE6pltkFli4dkxjh1G1MjbzIUfWqofRnfmKB+i/dM9INnvo6gdSy8PpJUdh553Hrt40XAgjINZHWXGnEvMuKbdQcpWg4IPnVs6G1vcrUYNv1Ow401MbC4jq04DiT3dx/Z55GwyMqhplwUq8NOoebS40oKQoZSocCK90hnlaghJUeAoKus5u5OvzJilCzQD74TuZDmcBA78kgDz8RiS1xdjAtpaaVh173U44jPP4Z9cUIaf1Eu3Axn0h+CvIU0RnGeOPwOx8KaItkqq6+1WZLmpT2LUmSkw48RGVhKeIHekDirbnjGUioXVLEWzXJxlL/wCZSyh0qcI90KKhgn7PzFS9/kWm3q/xKuSJaeyDUOIcBIUkbJGBskYKlbZ88JFD9sgPvPqu17UX7g8rtQhY91kkbHH1sYH7IAA5k+mODm6R55ckccd0jjYaustSXoLPsjeesiTJUUHwKUD3vXanVWe4IkJeOoZglSHUNrdZSUqPWITkqUoqONts8qmnXwMknJrlLxXLhDl7U1/MKuPSxjBtmctbOWRRXCs+TejO/R7e7Dtl/DsZwe/FcCm0L4cQk45DcjlVe3u0XKxvdjd4a45P0XOLavJX41pg8a4rpAiXOIuJOZQ6ysYKVCs+zWoo/o80mm9zTPuLf6Lir94KGz6+IR5DifQc6IdS6eb1Td3377dAzGhtksQIqh1mUn/ccUdgTjOAOAxnY0M6zt160Mt6La7hIZtMtQIUhX0OXHcju234DmKIZzGltM6Vbt1yuAcZkAPv9R09pPJGcnHvFJ2xuNgMnjkA6+h3WqZxescyWH3mFkNvcO2TnAXg9+2fEg8zVtVlG46ziC+W6ZZLaiGxAUQkIAQXGz9JJA2Gd+85NaesNxbulpjS2lhaXEA9Yc9uPqMH1pDKx6Q7qXtQdik5QykjHiT+CRUA1KSee9cOqpilalnKKuC0j7qa4m5Y51M82EkUJmXJhpYCm2E9uvx3AQPiM/YFTzrxPA0M6YcK1TXEtuuHroR+bbUrACc8htuo1NqU7yiS/wB3X+FaOl2RhbfLMrW9yWSknSPrrgSMnjTMd7r3GEnO3tTX8wpp5MlfCJL/AHdf4V4iNvMzojr0aQhtt9ClKUyoAAKHhVnJPH25eS9Mo4oZe7HxdWvhcql7mmluYqDXqi3EnCpP7q7/AE02rUcE8Paf3Vz+msOmdLuX9POsrYzerFJjPICyEFSe/huB5jPrjurK90ZcjTno7x6zjSy2Vd+NgfLGK1Ku+xl/RRJP/rL/AArOnSFHEbU74CSnrttrwRgj3QP+qKaGmmwarSvQLdTO0mIy1EqjqLe/gdvuqSPSs1Vd/wCTw+pES6JHBLgPxA/ppDBvXqTD1fOaVkZKVA/ZA/iDUKiT45o36dLWYt7j3EJw28ktqV47qH8V/CqyCwP1vnTIFw9CdxSm5XWEVYU8hDqd+ONj/CrcKj3mss6Vvzlgv8W4oX7rauq4M7FB45/vhmtLwLgxcIbUqMsKbcTkHPyoZJHWpwjmfjQ/rBzNrQMn/Us8/wBoVLuOeND2rF/o1sZ/8lr+anH2hT/LK4cfPea5lOFXM15J5mm1uADaum4RxfLYnXQhJOaCNauhd/ebBB9nbbZP/JKAFfezRc5KbhsO3CQAWo+4Sf8Acc/UR6kb+ANVw+64++488orccUVLUeJJOSax9flUpKK+HQdKwuEXN/Rur4/J1hlVquL6hhK3ykH/AIpT/VVEDjWqeh6zKs+i4aXU9V11PaLGN8q975AgelZ5rHR0o6cTqDTL7aQA60nrIV9UjcH0PyJrKz5fjPOMvJKHG1FK0niCOIrbKgFAggEEYINUD0y9HzsaSq8WtoqbX/mISN8D/sD4gd4OQRUHbr76O+j3pCkaeUIcxRXDUcDJPu/33+m4xiv6VA6NU2/U1uubSFxpCMrGQkkZPlyPpmuXUj6XYjSAd/aGz86zXBuUyAomJIW2DuUjdJ8wdjU7H11d2UpBTHcKTkFaVDfySoD5VJNJkWm1QTLeATxwO+vjwRFjiXcnvZIx3SpY993wbRxV58BzIoVXrK5gD2RuHEI/XZjJKh5KVkj0NQUqXImPqflvuvvL+k46sqUfMmr2TXykqijMw9LjF3N2SOoL2u6vIQ032MNnPYs5yRnipR5qOBk+AAwBURSrstNsmXi4Mwbewp6Q6cJSPmSeQHEmqDd8s1EklSJ7o30w5qfU0eMWyqKyQ7IONikHZP2jt5ZPKtaRmUsMIaTwSMUKdG+jI+kbMhkYXKc9993GCtX4DgB3eJNGFIYqalR2pTC2JCAttYwpJ507SoAorpG6I19d242EZySpbeNj544HxG3fjjVNToEq3vliaw4y4OSxx8QeY8RW2qgb5pGy3ttSZsJtXWOSQkce/HDPjxoAx1SrQV36DrS71nIMp2OO4K2+BB/iKEpPQ8WnClF7GAecbP8A9U6FZVVKrgtfQsiS5h28qUO5LPU+eTR7YOh/TdqUlx9gy3RzfPX+RHV+7SoZQ2k9E3rVL6BAjKRHJwqS6CEDy+sfAZ9K0boDQNt0hDw0ntZiwO1kLA6yvDwHgPmd6K4sRiK2ER20oSBgY7qfoAVKlSo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6200" y="-427038"/>
            <a:ext cx="89535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4" descr="data:image/jpg;base64,/9j/4AAQSkZJRgABAQAAAQABAAD/2wBDAAkGBwgHBgkIBwgKCgkLDRYPDQwMDRsUFRAWIB0iIiAdHx8kKDQsJCYxJx8fLT0tMTU3Ojo6Iys/RD84QzQ5Ojf/2wBDAQoKCg0MDRoPDxo3JR8lNzc3Nzc3Nzc3Nzc3Nzc3Nzc3Nzc3Nzc3Nzc3Nzc3Nzc3Nzc3Nzc3Nzc3Nzc3Nzc3Nzf/wAARCABeAF4DASIAAhEBAxEB/8QAHAAAAQUBAQEAAAAAAAAAAAAABgADBQcIBAIB/8QAQRAAAQMDAgIHBAUKBgMAAAAAAQIDBAAFEQYhMUEHEhNRYXGBFCKRoTJSgqLRCCMlQmKUsbLS8BYzNENywUSEwv/EABoBAAIDAQEAAAAAAAAAAAAAAAABAgQFBgP/xAAiEQACAgEDBQEBAAAAAAAAAAAAAQIRAwQSIQUTIjFBMlH/2gAMAwEAAhEDEQA/ALxpUqYmSmojC3nlhKUjJJoAdWtLaestQAoZvOsYcIqbYHbOjbCd8eZ4D+9qH77fZVyUUt9dqKrITtgrH4eHxqAWgcDUkiLZITdXXqdIbZiqbYDq0oB3VjJx4Dn3VHa3Y1Fp72Vb93LyJClJ6zbKUhCgAccN8jJ+ya921oG7wgOchv8AmFF92it6mu10sUpYAjORZLJIzgbdoB5pJH2qHwJcgJOOpbPZEXdV2J91tSmSyAU9cgDcY+sO6vFr6VLxCWlM5pL6Bx6u5+B3+8Kn9TSxedE6pltkFli4dkxjh1G1MjbzIUfWqofRnfmKB+i/dM9INnvo6gdSy8PpJUdh553Hrt40XAgjINZHWXGnEvMuKbdQcpWg4IPnVs6G1vcrUYNv1Ow401MbC4jq04DiT3dx/Z55GwyMqhplwUq8NOoebS40oKQoZSocCK90hnlaghJUeAoKus5u5OvzJilCzQD74TuZDmcBA78kgDz8RiS1xdjAtpaaVh173U44jPP4Z9cUIaf1Eu3Axn0h+CvIU0RnGeOPwOx8KaItkqq6+1WZLmpT2LUmSkw48RGVhKeIHekDirbnjGUioXVLEWzXJxlL/wCZSyh0qcI90KKhgn7PzFS9/kWm3q/xKuSJaeyDUOIcBIUkbJGBskYKlbZ88JFD9sgPvPqu17UX7g8rtQhY91kkbHH1sYH7IAA5k+mODm6R55ckccd0jjYaustSXoLPsjeesiTJUUHwKUD3vXanVWe4IkJeOoZglSHUNrdZSUqPWITkqUoqONts8qmnXwMknJrlLxXLhDl7U1/MKuPSxjBtmctbOWRRXCs+TejO/R7e7Dtl/DsZwe/FcCm0L4cQk45DcjlVe3u0XKxvdjd4a45P0XOLavJX41pg8a4rpAiXOIuJOZQ6ysYKVCs+zWoo/o80mm9zTPuLf6Lir94KGz6+IR5DifQc6IdS6eb1Td3377dAzGhtksQIqh1mUn/ccUdgTjOAOAxnY0M6zt160Mt6La7hIZtMtQIUhX0OXHcju234DmKIZzGltM6Vbt1yuAcZkAPv9R09pPJGcnHvFJ2xuNgMnjkA6+h3WqZxescyWH3mFkNvcO2TnAXg9+2fEg8zVtVlG46ziC+W6ZZLaiGxAUQkIAQXGz9JJA2Gd+85NaesNxbulpjS2lhaXEA9Yc9uPqMH1pDKx6Q7qXtQdik5QykjHiT+CRUA1KSee9cOqpilalnKKuC0j7qa4m5Y51M82EkUJmXJhpYCm2E9uvx3AQPiM/YFTzrxPA0M6YcK1TXEtuuHroR+bbUrACc8htuo1NqU7yiS/wB3X+FaOl2RhbfLMrW9yWSknSPrrgSMnjTMd7r3GEnO3tTX8wpp5MlfCJL/AHdf4V4iNvMzojr0aQhtt9ClKUyoAAKHhVnJPH25eS9Mo4oZe7HxdWvhcql7mmluYqDXqi3EnCpP7q7/AE02rUcE8Paf3Vz+msOmdLuX9POsrYzerFJjPICyEFSe/huB5jPrjurK90ZcjTno7x6zjSy2Vd+NgfLGK1Ku+xl/RRJP/rL/AArOnSFHEbU74CSnrttrwRgj3QP+qKaGmmwarSvQLdTO0mIy1EqjqLe/gdvuqSPSs1Vd/wCTw+pES6JHBLgPxA/ppDBvXqTD1fOaVkZKVA/ZA/iDUKiT45o36dLWYt7j3EJw28ktqV47qH8V/CqyCwP1vnTIFw9CdxSm5XWEVYU8hDqd+ONj/CrcKj3mss6Vvzlgv8W4oX7rauq4M7FB45/vhmtLwLgxcIbUqMsKbcTkHPyoZJHWpwjmfjQ/rBzNrQMn/Us8/wBoVLuOeND2rF/o1sZ/8lr+anH2hT/LK4cfPea5lOFXM15J5mm1uADaum4RxfLYnXQhJOaCNauhd/ebBB9nbbZP/JKAFfezRc5KbhsO3CQAWo+4Sf8Acc/UR6kb+ANVw+64++488orccUVLUeJJOSax9flUpKK+HQdKwuEXN/Rur4/J1hlVquL6hhK3ykH/AIpT/VVEDjWqeh6zKs+i4aXU9V11PaLGN8q975AgelZ5rHR0o6cTqDTL7aQA60nrIV9UjcH0PyJrKz5fjPOMvJKHG1FK0niCOIrbKgFAggEEYINUD0y9HzsaSq8WtoqbX/mISN8D/sD4gd4OQRUHbr76O+j3pCkaeUIcxRXDUcDJPu/33+m4xiv6VA6NU2/U1uubSFxpCMrGQkkZPlyPpmuXUj6XYjSAd/aGz86zXBuUyAomJIW2DuUjdJ8wdjU7H11d2UpBTHcKTkFaVDfySoD5VJNJkWm1QTLeATxwO+vjwRFjiXcnvZIx3SpY993wbRxV58BzIoVXrK5gD2RuHEI/XZjJKh5KVkj0NQUqXImPqflvuvvL+k46sqUfMmr2TXykqijMw9LjF3N2SOoL2u6vIQ032MNnPYs5yRnipR5qOBk+AAwBURSrstNsmXi4Mwbewp6Q6cJSPmSeQHEmqDd8s1EklSJ7o30w5qfU0eMWyqKyQ7IONikHZP2jt5ZPKtaRmUsMIaTwSMUKdG+jI+kbMhkYXKc9993GCtX4DgB3eJNGFIYqalR2pTC2JCAttYwpJ507SoAorpG6I19d242EZySpbeNj544HxG3fjjVNToEq3vliaw4y4OSxx8QeY8RW2qgb5pGy3ttSZsJtXWOSQkce/HDPjxoAx1SrQV36DrS71nIMp2OO4K2+BB/iKEpPQ8WnClF7GAecbP8A9U6FZVVKrgtfQsiS5h28qUO5LPU+eTR7YOh/TdqUlx9gy3RzfPX+RHV+7SoZQ2k9E3rVL6BAjKRHJwqS6CEDy+sfAZ9K0boDQNt0hDw0ntZiwO1kLA6yvDwHgPmd6K4sRiK2ER20oSBgY7qfoAVKlSo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28600" y="-274638"/>
            <a:ext cx="89535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78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7677" y="0"/>
            <a:ext cx="2771800" cy="324036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72200" y="3645024"/>
            <a:ext cx="2771800" cy="324036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051720" y="260648"/>
            <a:ext cx="4608512" cy="6309320"/>
            <a:chOff x="107504" y="188640"/>
            <a:chExt cx="4678650" cy="63093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504" y="188640"/>
              <a:ext cx="4678650" cy="630932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987824" y="260648"/>
              <a:ext cx="1440160" cy="1008112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59832" y="6237312"/>
              <a:ext cx="1656184" cy="216024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Hexagon 11"/>
          <p:cNvSpPr/>
          <p:nvPr/>
        </p:nvSpPr>
        <p:spPr>
          <a:xfrm>
            <a:off x="4644008" y="5229200"/>
            <a:ext cx="864096" cy="576064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0076" y="152400"/>
            <a:ext cx="8784412" cy="651696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4" b="100000" l="8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-1755576"/>
            <a:ext cx="8299443" cy="643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733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76 0.5951 L -0.17037 0.3079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1" y="-1436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12160" y="3645024"/>
            <a:ext cx="3131840" cy="324036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4" b="100000" l="8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9344" y="1916832"/>
            <a:ext cx="380942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Active Network Management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/>
          <a:lstStyle/>
          <a:p>
            <a:r>
              <a:rPr lang="en-US" dirty="0" smtClean="0"/>
              <a:t>UK Power Networks</a:t>
            </a:r>
          </a:p>
          <a:p>
            <a:r>
              <a:rPr lang="en-US" dirty="0" smtClean="0"/>
              <a:t>Low Carbon Network Fund</a:t>
            </a:r>
          </a:p>
          <a:p>
            <a:r>
              <a:rPr lang="en-US" dirty="0" smtClean="0"/>
              <a:t>London constrained substations</a:t>
            </a:r>
          </a:p>
          <a:p>
            <a:r>
              <a:rPr lang="en-US" dirty="0" smtClean="0"/>
              <a:t>£1.8 billion network reinforcement over 5 years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405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" y="260648"/>
            <a:ext cx="9144000" cy="62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0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12160" y="3645024"/>
            <a:ext cx="3131840" cy="324036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4" b="100000" l="8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9344" y="1916832"/>
            <a:ext cx="380942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Active Network Management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Demand Response within the M25</a:t>
            </a:r>
          </a:p>
          <a:p>
            <a:pPr lvl="1"/>
            <a:r>
              <a:rPr lang="en-US" dirty="0" smtClean="0"/>
              <a:t>Chillers, pumps, lighting, HVAC, fans</a:t>
            </a:r>
          </a:p>
          <a:p>
            <a:pPr lvl="1"/>
            <a:r>
              <a:rPr lang="en-US" dirty="0" smtClean="0"/>
              <a:t>CHP</a:t>
            </a:r>
          </a:p>
          <a:p>
            <a:pPr lvl="1"/>
            <a:r>
              <a:rPr lang="en-US" dirty="0" smtClean="0"/>
              <a:t>Generators</a:t>
            </a:r>
          </a:p>
          <a:p>
            <a:r>
              <a:rPr lang="en-US" dirty="0" smtClean="0"/>
              <a:t>£70,000 per MW</a:t>
            </a:r>
          </a:p>
          <a:p>
            <a:r>
              <a:rPr lang="en-US" b="1" dirty="0"/>
              <a:t>G</a:t>
            </a:r>
            <a:r>
              <a:rPr lang="en-US" b="1" dirty="0" smtClean="0"/>
              <a:t>et in touch with us now to participate!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982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Wi Power - Demand Response UK.0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KiWi Power - Demand Response UK.0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92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88224" y="6420562"/>
            <a:ext cx="2133600" cy="365125"/>
          </a:xfrm>
          <a:prstGeom prst="rect">
            <a:avLst/>
          </a:prstGeom>
        </p:spPr>
        <p:txBody>
          <a:bodyPr/>
          <a:lstStyle/>
          <a:p>
            <a:fld id="{01D7BC5E-E33E-454E-B4AC-A70D29658654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66"/>
          <a:stretch/>
        </p:blipFill>
        <p:spPr>
          <a:xfrm>
            <a:off x="395536" y="226419"/>
            <a:ext cx="8568952" cy="66116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218" y="980729"/>
            <a:ext cx="6804166" cy="495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75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88224" y="6420562"/>
            <a:ext cx="2133600" cy="365125"/>
          </a:xfrm>
          <a:prstGeom prst="rect">
            <a:avLst/>
          </a:prstGeom>
        </p:spPr>
        <p:txBody>
          <a:bodyPr/>
          <a:lstStyle/>
          <a:p>
            <a:fld id="{01D7BC5E-E33E-454E-B4AC-A70D29658654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66"/>
          <a:stretch/>
        </p:blipFill>
        <p:spPr>
          <a:xfrm>
            <a:off x="395536" y="226419"/>
            <a:ext cx="8568952" cy="6611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624" y="980728"/>
            <a:ext cx="684076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9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88224" y="6420562"/>
            <a:ext cx="2133600" cy="365125"/>
          </a:xfrm>
          <a:prstGeom prst="rect">
            <a:avLst/>
          </a:prstGeom>
        </p:spPr>
        <p:txBody>
          <a:bodyPr/>
          <a:lstStyle/>
          <a:p>
            <a:fld id="{01D7BC5E-E33E-454E-B4AC-A70D29658654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66"/>
          <a:stretch/>
        </p:blipFill>
        <p:spPr>
          <a:xfrm>
            <a:off x="395536" y="226419"/>
            <a:ext cx="8568952" cy="66116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980728"/>
            <a:ext cx="6840760" cy="497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-11635"/>
            <a:ext cx="530709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764704"/>
            <a:ext cx="399060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7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Selected Customers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135538" y="2614996"/>
            <a:ext cx="2987824" cy="4243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604403" y="1484784"/>
            <a:ext cx="208823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Commercial</a:t>
            </a:r>
            <a:endParaRPr lang="en-GB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9" name="Picture 15" descr="C:\Users\Marina Hod\Documents\My Dropbox\KiWi\Marketing\Customer Logos\low res logos\sainsburys_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16" y="2636912"/>
            <a:ext cx="2412000" cy="45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rina Hod\Documents\My Dropbox\KiWi\Marketing\Customer Logos\low res logos\marriottlog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560" y="5164063"/>
            <a:ext cx="2152617" cy="8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42303" y="3645024"/>
            <a:ext cx="2645521" cy="946451"/>
            <a:chOff x="406996" y="3521788"/>
            <a:chExt cx="2645521" cy="946451"/>
          </a:xfrm>
        </p:grpSpPr>
        <p:pic>
          <p:nvPicPr>
            <p:cNvPr id="1038" name="Picture 14" descr="C:\Users\Marina Hod\Documents\My Dropbox\KiWi\Marketing\Customer Logos\low res logos\Ocado_logo.PN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24258" y="3667541"/>
              <a:ext cx="1828259" cy="631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4" descr="C:\Users\Marina Hod\Documents\My Dropbox\KiWi\Marketing\Customer Logos\low res logos\Ocado_logo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6996" y="3521788"/>
              <a:ext cx="963075" cy="946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285041" y="1340768"/>
            <a:ext cx="2774791" cy="4968552"/>
          </a:xfrm>
          <a:prstGeom prst="round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3188242" y="1340768"/>
            <a:ext cx="2774791" cy="4968552"/>
            <a:chOff x="3207292" y="1340768"/>
            <a:chExt cx="2774791" cy="4968552"/>
          </a:xfrm>
        </p:grpSpPr>
        <p:sp>
          <p:nvSpPr>
            <p:cNvPr id="12" name="Rounded Rectangle 11"/>
            <p:cNvSpPr/>
            <p:nvPr/>
          </p:nvSpPr>
          <p:spPr>
            <a:xfrm>
              <a:off x="3491880" y="1484784"/>
              <a:ext cx="2088232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Industrial</a:t>
              </a:r>
              <a:endParaRPr lang="en-GB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pic>
          <p:nvPicPr>
            <p:cNvPr id="1030" name="Picture 6" descr="C:\Users\Marina Hod\Documents\My Dropbox\KiWi\Marketing\Customer Logos\low res logos\Caparo-Logo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9007" y="5157192"/>
              <a:ext cx="1944000" cy="1041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Marina Hod\Documents\My Dropbox\KiWi\Marketing\Customer Logos\low res logos\cleveland potash imagegen.ashx.jp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8487" y="2098811"/>
              <a:ext cx="1944000" cy="970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C:\Users\Marina Hod\Documents\My Dropbox\KiWi\Marketing\Customer Logos\low res logos\TataSteel.jp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3016002"/>
              <a:ext cx="2398929" cy="76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7" descr="C:\Users\Marina Hod\Documents\My Dropbox\KiWi\Marketing\Customer Logos\low res logos\uk-coal.gif"/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755" b="26076"/>
            <a:stretch/>
          </p:blipFill>
          <p:spPr bwMode="auto">
            <a:xfrm>
              <a:off x="3743697" y="3717032"/>
              <a:ext cx="1692399" cy="89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Marina Hod\Documents\My Dropbox\KiWi\Marketing\Customer Logos\low res logos\huntsman quarries logo.gif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4906" y="4581128"/>
              <a:ext cx="2568488" cy="53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ounded Rectangle 27"/>
            <p:cNvSpPr/>
            <p:nvPr/>
          </p:nvSpPr>
          <p:spPr>
            <a:xfrm>
              <a:off x="3207292" y="1340768"/>
              <a:ext cx="2774791" cy="4968552"/>
            </a:xfrm>
            <a:prstGeom prst="roundRect">
              <a:avLst/>
            </a:prstGeom>
            <a:solidFill>
              <a:schemeClr val="accent1">
                <a:alpha val="1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99026" y="1340768"/>
            <a:ext cx="2774791" cy="4968552"/>
            <a:chOff x="6099026" y="1340768"/>
            <a:chExt cx="2774791" cy="4968552"/>
          </a:xfrm>
        </p:grpSpPr>
        <p:pic>
          <p:nvPicPr>
            <p:cNvPr id="1027" name="Picture 3" descr="C:\Users\Marina Hod\Documents\My Dropbox\KiWi\Marketing\Customer Logos\low res logos\BCUHB.gif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4276" y="2094805"/>
              <a:ext cx="2592288" cy="69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ounded Rectangle 12"/>
            <p:cNvSpPr/>
            <p:nvPr/>
          </p:nvSpPr>
          <p:spPr>
            <a:xfrm>
              <a:off x="6474776" y="1484784"/>
              <a:ext cx="2088232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Institutional</a:t>
              </a:r>
              <a:endParaRPr lang="en-GB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pic>
          <p:nvPicPr>
            <p:cNvPr id="1029" name="Picture 5" descr="C:\Users\Marina Hod\Documents\My Dropbox\KiWi\Marketing\Customer Logos\low res logos\bournemouth water SC_SUB_BOU_LOGO_FC.jpg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4435" y="5272634"/>
              <a:ext cx="2687900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3" name="Picture 19" descr="C:\Users\Marina Hod\Documents\My Dropbox\KiWi\Marketing\Customer Logos\low res logos\NHS_Logo.jpg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8621" y="2812822"/>
              <a:ext cx="1633711" cy="662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Marina Hod\Documents\My Dropbox\KiWi\Marketing\Customer Logos\low res logos\animal health ahtlogo.jpg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7688" y="4365104"/>
              <a:ext cx="1202704" cy="103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6530204" y="3568527"/>
              <a:ext cx="1830746" cy="596280"/>
              <a:chOff x="6530204" y="3568527"/>
              <a:chExt cx="1830746" cy="596280"/>
            </a:xfrm>
          </p:grpSpPr>
          <p:pic>
            <p:nvPicPr>
              <p:cNvPr id="1036" name="Picture 12" descr="C:\Users\Marina Hod\Documents\My Dropbox\KiWi\Marketing\Customer Logos\low res logos\govtprocure_logo.jpg"/>
              <p:cNvPicPr>
                <a:picLocks noChangeAspect="1" noChangeArrowheads="1"/>
              </p:cNvPicPr>
              <p:nvPr/>
            </p:nvPicPr>
            <p:blipFill rotWithShape="1"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172326" y="3568527"/>
                <a:ext cx="1188624" cy="596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12" descr="C:\Users\Marina Hod\Documents\My Dropbox\KiWi\Marketing\Customer Logos\low res logos\govtprocure_logo.jpg"/>
              <p:cNvPicPr>
                <a:picLocks noChangeAspect="1" noChangeArrowheads="1"/>
              </p:cNvPicPr>
              <p:nvPr/>
            </p:nvPicPr>
            <p:blipFill rotWithShape="1"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530204" y="3611116"/>
                <a:ext cx="609701" cy="4890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9" name="Rounded Rectangle 28"/>
            <p:cNvSpPr/>
            <p:nvPr/>
          </p:nvSpPr>
          <p:spPr>
            <a:xfrm>
              <a:off x="6099026" y="1340768"/>
              <a:ext cx="2774791" cy="4968552"/>
            </a:xfrm>
            <a:prstGeom prst="roundRect">
              <a:avLst/>
            </a:prstGeom>
            <a:solidFill>
              <a:schemeClr val="accent1">
                <a:alpha val="1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64394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Wi Power - Demand Response UK.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2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7624" y="4797152"/>
            <a:ext cx="6264696" cy="36004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8418" y="1772816"/>
            <a:ext cx="1531674" cy="152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About </a:t>
            </a:r>
            <a:r>
              <a:rPr lang="en-US" sz="3200" dirty="0" err="1" smtClean="0"/>
              <a:t>KiWi</a:t>
            </a:r>
            <a:r>
              <a:rPr lang="en-US" sz="3200" dirty="0" smtClean="0"/>
              <a:t> </a:t>
            </a:r>
            <a:r>
              <a:rPr lang="en-US" sz="3200" dirty="0" smtClean="0"/>
              <a:t>Power &amp; Next Steps</a:t>
            </a:r>
            <a:endParaRPr lang="en-US" sz="32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6152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3000" dirty="0" smtClean="0"/>
              <a:t>Founded in 2009</a:t>
            </a:r>
          </a:p>
          <a:p>
            <a:pPr lvl="1">
              <a:spcAft>
                <a:spcPts val="600"/>
              </a:spcAft>
            </a:pPr>
            <a:r>
              <a:rPr lang="en-US" sz="3000" dirty="0" smtClean="0"/>
              <a:t>London</a:t>
            </a:r>
            <a:r>
              <a:rPr lang="en-US" sz="3000" dirty="0" smtClean="0"/>
              <a:t>-based, International Focus</a:t>
            </a:r>
          </a:p>
          <a:p>
            <a:pPr lvl="1">
              <a:spcAft>
                <a:spcPts val="600"/>
              </a:spcAft>
            </a:pPr>
            <a:r>
              <a:rPr lang="en-US" sz="3000" dirty="0" smtClean="0"/>
              <a:t>25 member team</a:t>
            </a:r>
          </a:p>
          <a:p>
            <a:pPr lvl="1">
              <a:spcAft>
                <a:spcPts val="600"/>
              </a:spcAft>
            </a:pPr>
            <a:r>
              <a:rPr lang="en-US" sz="3000" dirty="0" smtClean="0"/>
              <a:t>Commercialise the DR market</a:t>
            </a:r>
          </a:p>
          <a:p>
            <a:pPr lvl="1">
              <a:spcAft>
                <a:spcPts val="600"/>
              </a:spcAft>
            </a:pPr>
            <a:r>
              <a:rPr lang="en-US" sz="2600" dirty="0" smtClean="0"/>
              <a:t>ISO </a:t>
            </a:r>
            <a:r>
              <a:rPr lang="en-US" sz="2600" dirty="0"/>
              <a:t>9001, 14001, </a:t>
            </a:r>
            <a:r>
              <a:rPr lang="en-US" sz="2200" dirty="0" smtClean="0"/>
              <a:t>18001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Immediate opportunities in London</a:t>
            </a:r>
          </a:p>
          <a:p>
            <a:pPr lvl="1">
              <a:spcAft>
                <a:spcPts val="600"/>
              </a:spcAft>
            </a:pPr>
            <a:r>
              <a:rPr lang="en-US" sz="2200" b="1" dirty="0" smtClean="0"/>
              <a:t> June to August: Active Network Management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November to February: Triad Management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All year: Demand Response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783235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Wi Power - Demand Response UK.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3" name="Picture 2" descr="KiWi Power - Demand Response UK.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81" y="-4001"/>
            <a:ext cx="9144000" cy="6858000"/>
          </a:xfrm>
          <a:prstGeom prst="rect">
            <a:avLst/>
          </a:prstGeom>
        </p:spPr>
      </p:pic>
      <p:pic>
        <p:nvPicPr>
          <p:cNvPr id="4" name="Picture 3" descr="KiWi Power - Demand Response UK.0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KiWi Power - Demand Response UK.00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4001"/>
            <a:ext cx="9144000" cy="6858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956170" y="2175289"/>
            <a:ext cx="2102153" cy="1240937"/>
          </a:xfrm>
          <a:prstGeom prst="straightConnector1">
            <a:avLst/>
          </a:prstGeom>
          <a:ln w="57150" cap="rnd" cmpd="sng">
            <a:solidFill>
              <a:srgbClr val="4F81BD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26186" y="2043896"/>
            <a:ext cx="1021879" cy="1576719"/>
          </a:xfrm>
          <a:prstGeom prst="straightConnector1">
            <a:avLst/>
          </a:prstGeom>
          <a:ln w="57150" cap="rnd" cmpd="sng">
            <a:solidFill>
              <a:srgbClr val="4F81BD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226186" y="2043896"/>
            <a:ext cx="2992648" cy="1810307"/>
          </a:xfrm>
          <a:prstGeom prst="straightConnector1">
            <a:avLst/>
          </a:prstGeom>
          <a:ln w="57150" cap="rnd" cmpd="sng">
            <a:solidFill>
              <a:srgbClr val="4F81BD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956170" y="2175289"/>
            <a:ext cx="2102153" cy="1240937"/>
          </a:xfrm>
          <a:prstGeom prst="straightConnector1">
            <a:avLst/>
          </a:prstGeom>
          <a:ln w="57150" cap="rnd" cmpd="sng">
            <a:solidFill>
              <a:srgbClr val="4F81BD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17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Wi Power - Demand Response UK.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-4787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4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6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Wi Power.0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0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Wi Power.0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9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8" y="0"/>
            <a:ext cx="11087133" cy="69294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188640"/>
            <a:ext cx="4752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FF"/>
                </a:solidFill>
                <a:latin typeface="Gill Sans"/>
                <a:cs typeface="Gill Sans"/>
              </a:rPr>
              <a:t>25% 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capacity shutting down</a:t>
            </a:r>
            <a:endParaRPr lang="en-US" sz="2800" b="1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70080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Gill Sans"/>
                <a:cs typeface="Gill Sans"/>
              </a:rPr>
              <a:t>Didcot</a:t>
            </a:r>
            <a:r>
              <a:rPr lang="en-US" dirty="0" smtClean="0">
                <a:latin typeface="Gill Sans"/>
                <a:cs typeface="Gill Sans"/>
              </a:rPr>
              <a:t> Power Station closed March 2013</a:t>
            </a:r>
          </a:p>
          <a:p>
            <a:r>
              <a:rPr lang="en-US" b="1" dirty="0" smtClean="0">
                <a:latin typeface="Gill Sans"/>
                <a:cs typeface="Gill Sans"/>
              </a:rPr>
              <a:t>2000 MW</a:t>
            </a:r>
            <a:endParaRPr lang="en-US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1341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84168" y="4005064"/>
            <a:ext cx="3059832" cy="2852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Ofgem Capacity Forecast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425" y="1556792"/>
            <a:ext cx="5544135" cy="3792221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399975"/>
              </p:ext>
            </p:extLst>
          </p:nvPr>
        </p:nvGraphicFramePr>
        <p:xfrm>
          <a:off x="1187624" y="5661248"/>
          <a:ext cx="676875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965"/>
                <a:gridCol w="966965"/>
                <a:gridCol w="966965"/>
                <a:gridCol w="966965"/>
                <a:gridCol w="966965"/>
                <a:gridCol w="966965"/>
                <a:gridCol w="96696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2010/11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2011/12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2012/13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2013/14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2014/15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2015/16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2016/17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0.8%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0.2%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1.5%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1.9%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2.0%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2.2%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40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Demand Response Benefits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140400"/>
              </p:ext>
            </p:extLst>
          </p:nvPr>
        </p:nvGraphicFramePr>
        <p:xfrm>
          <a:off x="539552" y="1628800"/>
          <a:ext cx="7920880" cy="44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6624736"/>
              </a:tblGrid>
              <a:tr h="111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 Benefits: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Participation in energy demand response contracts can generate significant annual benefits</a:t>
                      </a:r>
                    </a:p>
                  </a:txBody>
                  <a:tcPr anchor="ctr">
                    <a:noFill/>
                  </a:tcPr>
                </a:tc>
              </a:tr>
              <a:tr h="111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 Performance: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Provide further improvements to environmental performance</a:t>
                      </a:r>
                    </a:p>
                  </a:txBody>
                  <a:tcPr anchor="ctr">
                    <a:noFill/>
                  </a:tcPr>
                </a:tc>
              </a:tr>
              <a:tr h="111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 CO</a:t>
                      </a:r>
                      <a:r>
                        <a:rPr lang="en-US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Participants immediately help make the UK electricity network less carbon intensive and greener</a:t>
                      </a:r>
                    </a:p>
                  </a:txBody>
                  <a:tcPr anchor="ctr">
                    <a:noFill/>
                  </a:tcPr>
                </a:tc>
              </a:tr>
              <a:tr h="111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Cost: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There is no cost to participants or any interruption to service</a:t>
                      </a: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12" name="Picture 11" descr="stock photo : 3d business background image, arrown on stat">
            <a:hlinkClick r:id="rId3"/>
          </p:cNvPr>
          <p:cNvPicPr>
            <a:picLocks noChangeAspect="1"/>
          </p:cNvPicPr>
          <p:nvPr/>
        </p:nvPicPr>
        <p:blipFill rotWithShape="1">
          <a:blip r:embed="rId4" r:link="rId5" cstate="print">
            <a:duotone>
              <a:prstClr val="black"/>
              <a:srgbClr val="8DCB3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63" b="-4517"/>
          <a:stretch/>
        </p:blipFill>
        <p:spPr bwMode="auto">
          <a:xfrm>
            <a:off x="649597" y="1674692"/>
            <a:ext cx="1080000" cy="1037288"/>
          </a:xfrm>
          <a:prstGeom prst="round1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8DCB3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04" y="2741747"/>
            <a:ext cx="1080000" cy="1080000"/>
          </a:xfrm>
          <a:prstGeom prst="round1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screen">
            <a:duotone>
              <a:prstClr val="black"/>
              <a:srgbClr val="8DCB3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6304" y="3933056"/>
            <a:ext cx="1080000" cy="1037288"/>
          </a:xfrm>
          <a:prstGeom prst="round1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304" y="5013176"/>
            <a:ext cx="1080000" cy="108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58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iWi PPT Standard Template">
  <a:themeElements>
    <a:clrScheme name="KiWi Scheme">
      <a:dk1>
        <a:srgbClr val="000000"/>
      </a:dk1>
      <a:lt1>
        <a:srgbClr val="FFFFFF"/>
      </a:lt1>
      <a:dk2>
        <a:srgbClr val="8DCE15"/>
      </a:dk2>
      <a:lt2>
        <a:srgbClr val="FFFFFF"/>
      </a:lt2>
      <a:accent1>
        <a:srgbClr val="8DCE15"/>
      </a:accent1>
      <a:accent2>
        <a:srgbClr val="5A850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A850D"/>
      </a:hlink>
      <a:folHlink>
        <a:srgbClr val="8DCE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49415</TotalTime>
  <Words>239</Words>
  <Application>Microsoft Macintosh PowerPoint</Application>
  <PresentationFormat>On-screen Show (4:3)</PresentationFormat>
  <Paragraphs>71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KiWi PPT Standard Template</vt:lpstr>
      <vt:lpstr>Custom Design</vt:lpstr>
      <vt:lpstr>London Demand Response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Ofgem Capacity Forecast</vt:lpstr>
      <vt:lpstr>Demand Response Benefits</vt:lpstr>
      <vt:lpstr>PowerPoint Presentation</vt:lpstr>
      <vt:lpstr>Active Network Management</vt:lpstr>
      <vt:lpstr>PowerPoint Presentation</vt:lpstr>
      <vt:lpstr>Active Network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Selected Customers</vt:lpstr>
      <vt:lpstr>About KiWi Power &amp; Next Steps</vt:lpstr>
    </vt:vector>
  </TitlesOfParts>
  <Company>KiWi Power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Butlin;Jorone Taylor-Lewis</dc:creator>
  <cp:lastModifiedBy>Yoav Zingher</cp:lastModifiedBy>
  <cp:revision>469</cp:revision>
  <dcterms:created xsi:type="dcterms:W3CDTF">2012-11-06T21:05:47Z</dcterms:created>
  <dcterms:modified xsi:type="dcterms:W3CDTF">2013-04-23T15:48:03Z</dcterms:modified>
</cp:coreProperties>
</file>