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75" r:id="rId4"/>
    <p:sldId id="271" r:id="rId5"/>
    <p:sldId id="257" r:id="rId6"/>
    <p:sldId id="277" r:id="rId7"/>
    <p:sldId id="258" r:id="rId8"/>
    <p:sldId id="259" r:id="rId9"/>
    <p:sldId id="262" r:id="rId10"/>
    <p:sldId id="264"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38" autoAdjust="0"/>
  </p:normalViewPr>
  <p:slideViewPr>
    <p:cSldViewPr>
      <p:cViewPr varScale="1">
        <p:scale>
          <a:sx n="57" d="100"/>
          <a:sy n="57" d="100"/>
        </p:scale>
        <p:origin x="-16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9F54C-F657-495A-9F83-C77CEE164D2D}"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09CCC-AED2-4972-8FBC-E92200BAB747}" type="slidenum">
              <a:rPr lang="en-US" smtClean="0"/>
              <a:pPr/>
              <a:t>‹#›</a:t>
            </a:fld>
            <a:endParaRPr lang="en-US"/>
          </a:p>
        </p:txBody>
      </p:sp>
    </p:spTree>
    <p:extLst>
      <p:ext uri="{BB962C8B-B14F-4D97-AF65-F5344CB8AC3E}">
        <p14:creationId xmlns:p14="http://schemas.microsoft.com/office/powerpoint/2010/main" val="185502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I’m going to be presenting to you about the LCRN network,</a:t>
            </a:r>
            <a:r>
              <a:rPr lang="en-GB" baseline="0" dirty="0" smtClean="0"/>
              <a:t> the role we play in procuring green and how you can get involved.</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some of our computer and electronics reuse groups. Offers/Ex-IT are based in south London and do more equipment based work, while </a:t>
            </a:r>
            <a:r>
              <a:rPr lang="en-GB" dirty="0" err="1" smtClean="0"/>
              <a:t>Digibridge</a:t>
            </a:r>
            <a:r>
              <a:rPr lang="en-GB" dirty="0" smtClean="0"/>
              <a:t> do more education</a:t>
            </a:r>
            <a:r>
              <a:rPr lang="en-GB" baseline="0" dirty="0" smtClean="0"/>
              <a:t> and service-</a:t>
            </a:r>
            <a:r>
              <a:rPr lang="en-GB" dirty="0" smtClean="0"/>
              <a:t>based </a:t>
            </a:r>
            <a:r>
              <a:rPr lang="en-GB" baseline="0" dirty="0" smtClean="0"/>
              <a:t>work. You’ll be hearing from Computer Aid International shortly, who will be presenting on the amazing work they do with computers and international development.</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09CCC-AED2-4972-8FBC-E92200BAB74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Right now, here’s a snapshot</a:t>
            </a:r>
            <a:r>
              <a:rPr lang="en-GB" baseline="0" dirty="0" smtClean="0"/>
              <a:t> of what’s going on in London. This is what some see as London’s ‘waste’. </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We’re proposing a new way of looking at ‘waste’.</a:t>
            </a:r>
            <a:r>
              <a:rPr lang="en-GB" baseline="0" dirty="0" smtClean="0"/>
              <a:t> Let’s look at ‘</a:t>
            </a:r>
            <a:r>
              <a:rPr lang="en-GB" dirty="0" smtClean="0"/>
              <a:t>waste’ as a resource. We’ve got people, we’ve got resources – there’s a way to restructure our system in order to take advantage of this. LCRN is currently putting in a bid</a:t>
            </a:r>
            <a:r>
              <a:rPr lang="en-GB" baseline="0" dirty="0" smtClean="0"/>
              <a:t> to the London Waste and Recycling Board for the creation of a London-wide reuse network. This would entail the creation of several reuse hubs across London that will be able to collect anything and everything from anywhere. Items would then either be refurbished for further sale, sent to Housing Associations of Halls of Residence for use or dismantled for parts. We would employ people who were out of work and create special refurbishment training courses for those that would benefit from qualifications and certification. </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type of structure is based on</a:t>
            </a:r>
            <a:r>
              <a:rPr lang="en-GB" baseline="0" dirty="0" smtClean="0"/>
              <a:t> the </a:t>
            </a:r>
            <a:r>
              <a:rPr lang="en-GB" baseline="0" dirty="0" err="1" smtClean="0"/>
              <a:t>trifecta</a:t>
            </a:r>
            <a:r>
              <a:rPr lang="en-GB" baseline="0" dirty="0" smtClean="0"/>
              <a:t> of benefits (I call it). It hits social, environmental and economic needs, creating jobs, communities and business support, all in the name of sustainability. </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Here’s the latest</a:t>
            </a:r>
            <a:r>
              <a:rPr lang="en-GB" baseline="0" dirty="0" smtClean="0"/>
              <a:t> map we have of the LCRN network. As you can see we’ve got quite a few organisations in central London, but we’re still working on the outer boroughs. I had a chat with LB Redbridge last week so we’re making progress.</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do we do? These are some of the services we</a:t>
            </a:r>
            <a:r>
              <a:rPr lang="en-GB" baseline="0" dirty="0" smtClean="0"/>
              <a:t> provide to the public via our members. </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going to show you a couple case studies now. Restore</a:t>
            </a:r>
            <a:r>
              <a:rPr lang="en-GB" baseline="0" dirty="0" smtClean="0"/>
              <a:t> is a furniture project located in Haringey, but they service several boroughs in the North London area. They’ve even provided furniture to Café Direct and Wayne Hemingway for a shipping container café they’re putting together for the summer, as well as furniture for the latest Harry Potter film (it got destroyed, sadly…)</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Kotuku are getting into</a:t>
            </a:r>
            <a:r>
              <a:rPr lang="en-GB" baseline="0" dirty="0" smtClean="0"/>
              <a:t> the very hot field of construction waste. People don’t know that a good chunk of the waste that’s produced in the UK comes from construction and demolition, and builders would save loads of money if they were a bit more precious about their resources.</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TRAID do</a:t>
            </a:r>
            <a:r>
              <a:rPr lang="en-GB" baseline="0" dirty="0" smtClean="0"/>
              <a:t> clothing and textile recycling and reuse. You have probably seen one of their collection banks around town – they’ve been involved in a bit of conflict as there are a lot of other clothing collection groups either stealing their bins or potential customers. The thing is that these other guys send their textiles overseas for sorting b/c it’s cheaper, while TRAID do their sorting in the UK, providing jobs for people here. They also do some amazing design work and sell reworked clothing under the label </a:t>
            </a:r>
            <a:r>
              <a:rPr lang="en-GB" baseline="0" dirty="0" err="1" smtClean="0"/>
              <a:t>TRAIDremade</a:t>
            </a:r>
            <a:r>
              <a:rPr lang="en-GB" baseline="0" dirty="0" smtClean="0"/>
              <a:t>.</a:t>
            </a:r>
            <a:endParaRPr lang="en-US" dirty="0"/>
          </a:p>
        </p:txBody>
      </p:sp>
      <p:sp>
        <p:nvSpPr>
          <p:cNvPr id="4" name="Slide Number Placeholder 3"/>
          <p:cNvSpPr>
            <a:spLocks noGrp="1"/>
          </p:cNvSpPr>
          <p:nvPr>
            <p:ph type="sldNum" sz="quarter" idx="10"/>
          </p:nvPr>
        </p:nvSpPr>
        <p:spPr/>
        <p:txBody>
          <a:bodyPr/>
          <a:lstStyle/>
          <a:p>
            <a:fld id="{D6109CCC-AED2-4972-8FBC-E92200BAB7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EFDB27-4243-4A6A-B305-083F6BC0AC4D}" type="datetimeFigureOut">
              <a:rPr lang="en-US" smtClean="0"/>
              <a:pPr/>
              <a:t>4/22/2013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EFDB27-4243-4A6A-B305-083F6BC0AC4D}" type="datetimeFigureOut">
              <a:rPr lang="en-US" smtClean="0"/>
              <a:pPr/>
              <a:t>4/22/2013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EFDB27-4243-4A6A-B305-083F6BC0AC4D}" type="datetimeFigureOut">
              <a:rPr lang="en-US" smtClean="0"/>
              <a:pPr/>
              <a:t>4/22/2013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EFDB27-4243-4A6A-B305-083F6BC0AC4D}" type="datetimeFigureOut">
              <a:rPr lang="en-US" smtClean="0"/>
              <a:pPr/>
              <a:t>4/22/2013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FDB27-4243-4A6A-B305-083F6BC0AC4D}" type="datetimeFigureOut">
              <a:rPr lang="en-US" smtClean="0"/>
              <a:pPr/>
              <a:t>4/22/2013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EFDB27-4243-4A6A-B305-083F6BC0AC4D}" type="datetimeFigureOut">
              <a:rPr lang="en-US" smtClean="0"/>
              <a:pPr/>
              <a:t>4/22/2013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EFDB27-4243-4A6A-B305-083F6BC0AC4D}" type="datetimeFigureOut">
              <a:rPr lang="en-US" smtClean="0"/>
              <a:pPr/>
              <a:t>4/22/2013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EFDB27-4243-4A6A-B305-083F6BC0AC4D}" type="datetimeFigureOut">
              <a:rPr lang="en-US" smtClean="0"/>
              <a:pPr/>
              <a:t>4/22/2013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FDB27-4243-4A6A-B305-083F6BC0AC4D}" type="datetimeFigureOut">
              <a:rPr lang="en-US" smtClean="0"/>
              <a:pPr/>
              <a:t>4/22/2013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FDB27-4243-4A6A-B305-083F6BC0AC4D}" type="datetimeFigureOut">
              <a:rPr lang="en-US" smtClean="0"/>
              <a:pPr/>
              <a:t>4/22/2013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FDB27-4243-4A6A-B305-083F6BC0AC4D}" type="datetimeFigureOut">
              <a:rPr lang="en-US" smtClean="0"/>
              <a:pPr/>
              <a:t>4/22/2013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B5C70-E644-4410-AF58-A6F2DE0A10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FDB27-4243-4A6A-B305-083F6BC0AC4D}" type="datetimeFigureOut">
              <a:rPr lang="en-US" smtClean="0"/>
              <a:pPr/>
              <a:t>4/22/2013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B5C70-E644-4410-AF58-A6F2DE0A10D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diye@digibridge.co.uk" TargetMode="External"/><Relationship Id="rId3" Type="http://schemas.openxmlformats.org/officeDocument/2006/relationships/image" Target="../media/image2.jpeg"/><Relationship Id="rId7" Type="http://schemas.openxmlformats.org/officeDocument/2006/relationships/hyperlink" Target="http://www.crispej.org.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crispej@aol.com" TargetMode="External"/><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hyperlink" Target="http://digibridg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mike@lcrn.org.uk" TargetMode="External"/><Relationship Id="rId5" Type="http://schemas.openxmlformats.org/officeDocument/2006/relationships/hyperlink" Target="http://www.lcrn.org.uk/" TargetMode="Externa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5" name="Picture 4" descr="Resource - aquamarine - cropped.jpg"/>
          <p:cNvPicPr>
            <a:picLocks noChangeAspect="1"/>
          </p:cNvPicPr>
          <p:nvPr/>
        </p:nvPicPr>
        <p:blipFill>
          <a:blip r:embed="rId3" cstate="print"/>
          <a:stretch>
            <a:fillRect/>
          </a:stretch>
        </p:blipFill>
        <p:spPr>
          <a:xfrm>
            <a:off x="2561643" y="564048"/>
            <a:ext cx="4020714" cy="5291082"/>
          </a:xfrm>
          <a:prstGeom prst="rect">
            <a:avLst/>
          </a:prstGeom>
        </p:spPr>
      </p:pic>
      <p:sp>
        <p:nvSpPr>
          <p:cNvPr id="2" name="Title 1"/>
          <p:cNvSpPr>
            <a:spLocks noGrp="1"/>
          </p:cNvSpPr>
          <p:nvPr>
            <p:ph type="ctrTitle"/>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3" name="Straight Connector 2"/>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a:off x="4500563" y="500063"/>
            <a:ext cx="4314825" cy="0"/>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285984" y="285728"/>
            <a:ext cx="5429250" cy="400050"/>
          </a:xfrm>
          <a:prstGeom prst="rect">
            <a:avLst/>
          </a:prstGeom>
          <a:noFill/>
        </p:spPr>
        <p:txBody>
          <a:bodyPr>
            <a:spAutoFit/>
          </a:bodyPr>
          <a:lstStyle/>
          <a:p>
            <a:pPr fontAlgn="auto">
              <a:spcBef>
                <a:spcPts val="0"/>
              </a:spcBef>
              <a:spcAft>
                <a:spcPts val="0"/>
              </a:spcAft>
              <a:defRPr/>
            </a:pPr>
            <a:r>
              <a:rPr lang="en-GB" sz="2000" b="1" dirty="0" smtClean="0">
                <a:solidFill>
                  <a:schemeClr val="accent5">
                    <a:lumMod val="75000"/>
                  </a:schemeClr>
                </a:solidFill>
                <a:latin typeface="+mn-lt"/>
              </a:rPr>
              <a:t>Offers / Ex-</a:t>
            </a:r>
            <a:r>
              <a:rPr lang="en-GB" sz="2000" b="1" dirty="0" smtClean="0">
                <a:solidFill>
                  <a:schemeClr val="accent5">
                    <a:lumMod val="75000"/>
                  </a:schemeClr>
                </a:solidFill>
              </a:rPr>
              <a:t>IT</a:t>
            </a:r>
            <a:endParaRPr lang="en-GB" sz="1400" b="1" dirty="0">
              <a:solidFill>
                <a:schemeClr val="accent5">
                  <a:lumMod val="75000"/>
                </a:schemeClr>
              </a:solidFill>
              <a:latin typeface="+mn-lt"/>
            </a:endParaRPr>
          </a:p>
        </p:txBody>
      </p:sp>
      <p:sp>
        <p:nvSpPr>
          <p:cNvPr id="11" name="Text Box 7"/>
          <p:cNvSpPr txBox="1">
            <a:spLocks noChangeArrowheads="1"/>
          </p:cNvSpPr>
          <p:nvPr/>
        </p:nvSpPr>
        <p:spPr bwMode="auto">
          <a:xfrm>
            <a:off x="4214810" y="857233"/>
            <a:ext cx="4651378" cy="2585323"/>
          </a:xfrm>
          <a:prstGeom prst="rect">
            <a:avLst/>
          </a:prstGeom>
          <a:noFill/>
          <a:ln w="9525">
            <a:noFill/>
            <a:miter lim="800000"/>
            <a:headEnd/>
            <a:tailEnd/>
          </a:ln>
        </p:spPr>
        <p:txBody>
          <a:bodyPr wrap="square">
            <a:spAutoFit/>
          </a:bodyPr>
          <a:lstStyle/>
          <a:p>
            <a:r>
              <a:rPr lang="en-US" b="1" dirty="0">
                <a:latin typeface="Calibri" pitchFamily="34" charset="0"/>
              </a:rPr>
              <a:t>Offers/Ex-IT </a:t>
            </a:r>
            <a:r>
              <a:rPr lang="en-US" dirty="0">
                <a:latin typeface="Calibri" pitchFamily="34" charset="0"/>
              </a:rPr>
              <a:t>computer and office </a:t>
            </a:r>
          </a:p>
          <a:p>
            <a:r>
              <a:rPr lang="en-US" dirty="0">
                <a:latin typeface="Calibri" pitchFamily="34" charset="0"/>
              </a:rPr>
              <a:t>equipment reuse and recycling</a:t>
            </a:r>
            <a:endParaRPr lang="en-US" b="1" dirty="0">
              <a:latin typeface="Calibri" pitchFamily="34" charset="0"/>
            </a:endParaRPr>
          </a:p>
          <a:p>
            <a:r>
              <a:rPr lang="en-US" dirty="0">
                <a:latin typeface="Calibri" pitchFamily="34" charset="0"/>
              </a:rPr>
              <a:t>(SOUTHWARK)</a:t>
            </a:r>
          </a:p>
          <a:p>
            <a:endParaRPr lang="en-US" b="1" dirty="0">
              <a:latin typeface="Calibri" pitchFamily="34" charset="0"/>
            </a:endParaRPr>
          </a:p>
          <a:p>
            <a:pPr>
              <a:buFont typeface="Arial" pitchFamily="34" charset="0"/>
              <a:buChar char="•"/>
            </a:pPr>
            <a:r>
              <a:rPr lang="en-US" b="1" dirty="0">
                <a:latin typeface="Calibri" pitchFamily="34" charset="0"/>
              </a:rPr>
              <a:t> </a:t>
            </a:r>
            <a:r>
              <a:rPr lang="en-US" dirty="0" smtClean="0">
                <a:latin typeface="Calibri" pitchFamily="34" charset="0"/>
              </a:rPr>
              <a:t>Computer </a:t>
            </a:r>
            <a:r>
              <a:rPr lang="en-US" dirty="0">
                <a:latin typeface="Calibri" pitchFamily="34" charset="0"/>
              </a:rPr>
              <a:t>refurbishment, technical </a:t>
            </a:r>
          </a:p>
          <a:p>
            <a:r>
              <a:rPr lang="en-US" dirty="0">
                <a:latin typeface="Calibri" pitchFamily="34" charset="0"/>
              </a:rPr>
              <a:t>training </a:t>
            </a:r>
          </a:p>
          <a:p>
            <a:pPr>
              <a:buFont typeface="Arial" pitchFamily="34" charset="0"/>
              <a:buChar char="•"/>
            </a:pPr>
            <a:r>
              <a:rPr lang="en-US" dirty="0">
                <a:latin typeface="Calibri" pitchFamily="34" charset="0"/>
              </a:rPr>
              <a:t> </a:t>
            </a:r>
            <a:r>
              <a:rPr lang="en-US" dirty="0" smtClean="0">
                <a:latin typeface="Calibri" pitchFamily="34" charset="0"/>
              </a:rPr>
              <a:t>Office </a:t>
            </a:r>
            <a:r>
              <a:rPr lang="en-US" dirty="0">
                <a:latin typeface="Calibri" pitchFamily="34" charset="0"/>
              </a:rPr>
              <a:t>and administration volunteering </a:t>
            </a:r>
          </a:p>
          <a:p>
            <a:r>
              <a:rPr lang="en-US" dirty="0">
                <a:latin typeface="Calibri" pitchFamily="34" charset="0"/>
              </a:rPr>
              <a:t>posts  </a:t>
            </a:r>
          </a:p>
          <a:p>
            <a:pPr>
              <a:buFont typeface="Arial" pitchFamily="34" charset="0"/>
              <a:buChar char="•"/>
            </a:pPr>
            <a:r>
              <a:rPr lang="en-US" dirty="0" smtClean="0">
                <a:latin typeface="Calibri" pitchFamily="34" charset="0"/>
              </a:rPr>
              <a:t> Weekly </a:t>
            </a:r>
            <a:r>
              <a:rPr lang="en-US" dirty="0">
                <a:latin typeface="Calibri" pitchFamily="34" charset="0"/>
              </a:rPr>
              <a:t>capacity varies </a:t>
            </a:r>
          </a:p>
        </p:txBody>
      </p:sp>
      <p:pic>
        <p:nvPicPr>
          <p:cNvPr id="12" name="Picture 8"/>
          <p:cNvPicPr>
            <a:picLocks noChangeAspect="1" noChangeArrowheads="1"/>
          </p:cNvPicPr>
          <p:nvPr/>
        </p:nvPicPr>
        <p:blipFill>
          <a:blip r:embed="rId4" cstate="print"/>
          <a:srcRect/>
          <a:stretch>
            <a:fillRect/>
          </a:stretch>
        </p:blipFill>
        <p:spPr bwMode="auto">
          <a:xfrm>
            <a:off x="500034" y="1071546"/>
            <a:ext cx="3455988" cy="2589213"/>
          </a:xfrm>
          <a:prstGeom prst="rect">
            <a:avLst/>
          </a:prstGeom>
          <a:noFill/>
          <a:ln w="9525">
            <a:noFill/>
            <a:miter lim="800000"/>
            <a:headEnd/>
            <a:tailEnd/>
          </a:ln>
        </p:spPr>
      </p:pic>
      <p:sp>
        <p:nvSpPr>
          <p:cNvPr id="17" name="TextBox 16"/>
          <p:cNvSpPr txBox="1"/>
          <p:nvPr/>
        </p:nvSpPr>
        <p:spPr>
          <a:xfrm>
            <a:off x="285720" y="3714752"/>
            <a:ext cx="5429250" cy="400110"/>
          </a:xfrm>
          <a:prstGeom prst="rect">
            <a:avLst/>
          </a:prstGeom>
          <a:noFill/>
        </p:spPr>
        <p:txBody>
          <a:bodyPr>
            <a:spAutoFit/>
          </a:bodyPr>
          <a:lstStyle/>
          <a:p>
            <a:pPr fontAlgn="auto">
              <a:spcBef>
                <a:spcPts val="0"/>
              </a:spcBef>
              <a:spcAft>
                <a:spcPts val="0"/>
              </a:spcAft>
              <a:defRPr/>
            </a:pPr>
            <a:r>
              <a:rPr lang="en-GB" sz="2000" b="1" dirty="0" err="1" smtClean="0">
                <a:solidFill>
                  <a:schemeClr val="accent5">
                    <a:lumMod val="75000"/>
                  </a:schemeClr>
                </a:solidFill>
              </a:rPr>
              <a:t>DigiBridge</a:t>
            </a:r>
            <a:endParaRPr lang="en-GB" sz="1400" b="1" dirty="0">
              <a:solidFill>
                <a:schemeClr val="accent5">
                  <a:lumMod val="75000"/>
                </a:schemeClr>
              </a:solidFill>
              <a:latin typeface="+mn-lt"/>
            </a:endParaRPr>
          </a:p>
        </p:txBody>
      </p:sp>
      <p:sp>
        <p:nvSpPr>
          <p:cNvPr id="18" name="Rectangle 17"/>
          <p:cNvSpPr/>
          <p:nvPr/>
        </p:nvSpPr>
        <p:spPr>
          <a:xfrm>
            <a:off x="428596" y="4071942"/>
            <a:ext cx="5643602" cy="2585323"/>
          </a:xfrm>
          <a:prstGeom prst="rect">
            <a:avLst/>
          </a:prstGeom>
        </p:spPr>
        <p:txBody>
          <a:bodyPr wrap="square">
            <a:spAutoFit/>
          </a:bodyPr>
          <a:lstStyle/>
          <a:p>
            <a:r>
              <a:rPr lang="en-GB" dirty="0" err="1" smtClean="0"/>
              <a:t>DigiBridge</a:t>
            </a:r>
            <a:r>
              <a:rPr lang="en-GB" dirty="0" smtClean="0"/>
              <a:t> serves SMEs while helping to transform communities: </a:t>
            </a:r>
          </a:p>
          <a:p>
            <a:pPr>
              <a:buFont typeface="Arial" pitchFamily="34" charset="0"/>
              <a:buChar char="•"/>
            </a:pPr>
            <a:r>
              <a:rPr lang="en-GB" dirty="0" smtClean="0"/>
              <a:t> Assists excluded individuals and households to become computer literate and to gain access to the knowledge economy </a:t>
            </a:r>
          </a:p>
          <a:p>
            <a:pPr>
              <a:buFont typeface="Arial" pitchFamily="34" charset="0"/>
              <a:buChar char="•"/>
            </a:pPr>
            <a:r>
              <a:rPr lang="en-GB" dirty="0" smtClean="0"/>
              <a:t> Provide cost effect ICT support to Voluntary, Community sector organizations (VCSO) and Small &amp; Medium sized Enterprises (SMEs).</a:t>
            </a:r>
          </a:p>
          <a:p>
            <a:endParaRPr lang="en-GB" dirty="0"/>
          </a:p>
        </p:txBody>
      </p:sp>
      <p:pic>
        <p:nvPicPr>
          <p:cNvPr id="2053" name="Picture 5"/>
          <p:cNvPicPr>
            <a:picLocks noChangeAspect="1" noChangeArrowheads="1"/>
          </p:cNvPicPr>
          <p:nvPr/>
        </p:nvPicPr>
        <p:blipFill>
          <a:blip r:embed="rId5" cstate="print"/>
          <a:srcRect/>
          <a:stretch>
            <a:fillRect/>
          </a:stretch>
        </p:blipFill>
        <p:spPr bwMode="auto">
          <a:xfrm>
            <a:off x="6143636" y="3429000"/>
            <a:ext cx="2428892" cy="1955258"/>
          </a:xfrm>
          <a:prstGeom prst="rect">
            <a:avLst/>
          </a:prstGeom>
          <a:noFill/>
          <a:ln w="9525">
            <a:noFill/>
            <a:miter lim="800000"/>
            <a:headEnd/>
            <a:tailEnd/>
          </a:ln>
          <a:effectLst/>
        </p:spPr>
      </p:pic>
      <p:sp>
        <p:nvSpPr>
          <p:cNvPr id="21" name="Rectangle 20"/>
          <p:cNvSpPr/>
          <p:nvPr/>
        </p:nvSpPr>
        <p:spPr>
          <a:xfrm>
            <a:off x="214282" y="0"/>
            <a:ext cx="1714512" cy="738664"/>
          </a:xfrm>
          <a:prstGeom prst="rect">
            <a:avLst/>
          </a:prstGeom>
        </p:spPr>
        <p:txBody>
          <a:bodyPr wrap="square">
            <a:spAutoFit/>
          </a:bodyPr>
          <a:lstStyle/>
          <a:p>
            <a:pPr lvl="0" fontAlgn="base">
              <a:spcBef>
                <a:spcPct val="0"/>
              </a:spcBef>
              <a:spcAft>
                <a:spcPct val="0"/>
              </a:spcAft>
            </a:pPr>
            <a:r>
              <a:rPr lang="en-GB" sz="1400" dirty="0" smtClean="0">
                <a:hlinkClick r:id="rId6"/>
              </a:rPr>
              <a:t>crispej@aol.com</a:t>
            </a:r>
            <a:r>
              <a:rPr lang="en-GB" sz="1400" dirty="0" smtClean="0"/>
              <a:t> </a:t>
            </a:r>
            <a:br>
              <a:rPr lang="en-GB" sz="1400" dirty="0" smtClean="0"/>
            </a:br>
            <a:r>
              <a:rPr lang="en-GB" sz="1400" dirty="0" smtClean="0">
                <a:hlinkClick r:id="rId7"/>
              </a:rPr>
              <a:t>www.crispej.org.uk</a:t>
            </a:r>
            <a:r>
              <a:rPr lang="en-GB" sz="1400" dirty="0" smtClean="0"/>
              <a:t> </a:t>
            </a:r>
            <a:br>
              <a:rPr lang="en-GB" sz="1400" dirty="0" smtClean="0"/>
            </a:br>
            <a:r>
              <a:rPr lang="en-GB" sz="1400" dirty="0" smtClean="0"/>
              <a:t>020 7703 5222</a:t>
            </a:r>
            <a:endParaRPr lang="en-US" sz="1400" dirty="0">
              <a:solidFill>
                <a:prstClr val="black"/>
              </a:solidFill>
            </a:endParaRPr>
          </a:p>
        </p:txBody>
      </p:sp>
      <p:sp>
        <p:nvSpPr>
          <p:cNvPr id="22" name="Rectangle 21"/>
          <p:cNvSpPr/>
          <p:nvPr/>
        </p:nvSpPr>
        <p:spPr>
          <a:xfrm>
            <a:off x="6143636" y="5500702"/>
            <a:ext cx="1928826" cy="738664"/>
          </a:xfrm>
          <a:prstGeom prst="rect">
            <a:avLst/>
          </a:prstGeom>
        </p:spPr>
        <p:txBody>
          <a:bodyPr wrap="square">
            <a:spAutoFit/>
          </a:bodyPr>
          <a:lstStyle/>
          <a:p>
            <a:pPr lvl="0" fontAlgn="base">
              <a:spcBef>
                <a:spcPct val="0"/>
              </a:spcBef>
              <a:spcAft>
                <a:spcPct val="0"/>
              </a:spcAft>
            </a:pPr>
            <a:r>
              <a:rPr lang="en-GB" sz="1400" dirty="0" smtClean="0">
                <a:hlinkClick r:id="rId8"/>
              </a:rPr>
              <a:t>diye@digibridge.co.uk</a:t>
            </a:r>
            <a:r>
              <a:rPr lang="en-GB" sz="1400" dirty="0" smtClean="0"/>
              <a:t> </a:t>
            </a:r>
            <a:br>
              <a:rPr lang="en-GB" sz="1400" dirty="0" smtClean="0"/>
            </a:br>
            <a:r>
              <a:rPr lang="en-GB" sz="1400" dirty="0" smtClean="0">
                <a:hlinkClick r:id="rId9"/>
              </a:rPr>
              <a:t>digibridge.co.uk</a:t>
            </a:r>
            <a:r>
              <a:rPr lang="en-GB" sz="1400" dirty="0" smtClean="0"/>
              <a:t> </a:t>
            </a:r>
            <a:br>
              <a:rPr lang="en-GB" sz="1400" dirty="0" smtClean="0"/>
            </a:br>
            <a:r>
              <a:rPr lang="en-GB" sz="1400" dirty="0" smtClean="0"/>
              <a:t>020 7650 8703</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3" name="Straight Connector 2"/>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a:off x="214313" y="500063"/>
            <a:ext cx="8601075" cy="0"/>
          </a:xfrm>
          <a:prstGeom prst="line">
            <a:avLst/>
          </a:prstGeom>
          <a:ln w="34925"/>
        </p:spPr>
        <p:style>
          <a:lnRef idx="3">
            <a:schemeClr val="accent5"/>
          </a:lnRef>
          <a:fillRef idx="0">
            <a:schemeClr val="accent5"/>
          </a:fillRef>
          <a:effectRef idx="2">
            <a:schemeClr val="accent5"/>
          </a:effectRef>
          <a:fontRef idx="minor">
            <a:schemeClr val="tx1"/>
          </a:fontRef>
        </p:style>
      </p:cxnSp>
      <p:pic>
        <p:nvPicPr>
          <p:cNvPr id="4100" name="Picture 4" descr="http://lcrn.org.uk/sites/lcrn.org.uk/themes/lcrnV2/images/trans.gif"/>
          <p:cNvPicPr>
            <a:picLocks noChangeAspect="1" noChangeArrowheads="1"/>
          </p:cNvPicPr>
          <p:nvPr/>
        </p:nvPicPr>
        <p:blipFill>
          <a:blip r:embed="rId4"/>
          <a:srcRect/>
          <a:stretch>
            <a:fillRect/>
          </a:stretch>
        </p:blipFill>
        <p:spPr bwMode="auto">
          <a:xfrm>
            <a:off x="155575" y="-274638"/>
            <a:ext cx="9525" cy="9525"/>
          </a:xfrm>
          <a:prstGeom prst="rect">
            <a:avLst/>
          </a:prstGeom>
          <a:noFill/>
        </p:spPr>
      </p:pic>
      <p:pic>
        <p:nvPicPr>
          <p:cNvPr id="4101" name="Picture 5" descr="http://lcrn.org.uk/sites/lcrn.org.uk/themes/lcrnV2/images/trans.gif"/>
          <p:cNvPicPr>
            <a:picLocks noChangeAspect="1" noChangeArrowheads="1"/>
          </p:cNvPicPr>
          <p:nvPr/>
        </p:nvPicPr>
        <p:blipFill>
          <a:blip r:embed="rId4"/>
          <a:srcRect/>
          <a:stretch>
            <a:fillRect/>
          </a:stretch>
        </p:blipFill>
        <p:spPr bwMode="auto">
          <a:xfrm>
            <a:off x="155575" y="0"/>
            <a:ext cx="9525" cy="9525"/>
          </a:xfrm>
          <a:prstGeom prst="rect">
            <a:avLst/>
          </a:prstGeom>
          <a:noFill/>
        </p:spPr>
      </p:pic>
      <p:pic>
        <p:nvPicPr>
          <p:cNvPr id="4102" name="Picture 6" descr="http://lcrn.org.uk/sites/lcrn.org.uk/themes/lcrnV2/images/trans.gif"/>
          <p:cNvPicPr>
            <a:picLocks noChangeAspect="1" noChangeArrowheads="1"/>
          </p:cNvPicPr>
          <p:nvPr/>
        </p:nvPicPr>
        <p:blipFill>
          <a:blip r:embed="rId4"/>
          <a:srcRect/>
          <a:stretch>
            <a:fillRect/>
          </a:stretch>
        </p:blipFill>
        <p:spPr bwMode="auto">
          <a:xfrm>
            <a:off x="155575" y="274638"/>
            <a:ext cx="9525" cy="9525"/>
          </a:xfrm>
          <a:prstGeom prst="rect">
            <a:avLst/>
          </a:prstGeom>
          <a:noFill/>
        </p:spPr>
      </p:pic>
      <p:sp>
        <p:nvSpPr>
          <p:cNvPr id="14" name="Rectangle 3"/>
          <p:cNvSpPr txBox="1">
            <a:spLocks noChangeArrowheads="1"/>
          </p:cNvSpPr>
          <p:nvPr/>
        </p:nvSpPr>
        <p:spPr>
          <a:xfrm>
            <a:off x="428596" y="1428736"/>
            <a:ext cx="7929562" cy="27860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AU"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AU"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AU"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12"/>
          <p:cNvSpPr>
            <a:spLocks noGrp="1"/>
          </p:cNvSpPr>
          <p:nvPr>
            <p:ph idx="1"/>
          </p:nvPr>
        </p:nvSpPr>
        <p:spPr/>
        <p:txBody>
          <a:bodyPr/>
          <a:lstStyle/>
          <a:p>
            <a:pPr algn="ctr">
              <a:buNone/>
            </a:pPr>
            <a:r>
              <a:rPr lang="en-GB" sz="3600" b="1" dirty="0" smtClean="0"/>
              <a:t>London Community Resource Network</a:t>
            </a:r>
          </a:p>
          <a:p>
            <a:pPr algn="ctr">
              <a:buNone/>
            </a:pPr>
            <a:r>
              <a:rPr lang="en-GB" dirty="0" smtClean="0">
                <a:hlinkClick r:id="rId5"/>
              </a:rPr>
              <a:t>www.lcrn.org.uk</a:t>
            </a:r>
            <a:endParaRPr lang="en-GB" dirty="0" smtClean="0"/>
          </a:p>
          <a:p>
            <a:pPr algn="ctr">
              <a:buNone/>
            </a:pPr>
            <a:r>
              <a:rPr lang="en-GB" dirty="0" smtClean="0"/>
              <a:t>Twitter: @</a:t>
            </a:r>
            <a:r>
              <a:rPr lang="en-GB" dirty="0" err="1" smtClean="0"/>
              <a:t>LCRNnews</a:t>
            </a:r>
            <a:endParaRPr lang="en-GB" dirty="0" smtClean="0"/>
          </a:p>
          <a:p>
            <a:pPr algn="ctr">
              <a:buNone/>
            </a:pPr>
            <a:r>
              <a:rPr lang="en-GB" dirty="0" smtClean="0"/>
              <a:t>020 7324 </a:t>
            </a:r>
            <a:r>
              <a:rPr lang="en-GB" dirty="0" smtClean="0"/>
              <a:t>4702</a:t>
            </a:r>
          </a:p>
          <a:p>
            <a:pPr algn="ctr">
              <a:buNone/>
            </a:pPr>
            <a:r>
              <a:rPr lang="en-GB" dirty="0" smtClean="0">
                <a:hlinkClick r:id="rId6"/>
              </a:rPr>
              <a:t>mike@lcrn.org.uk</a:t>
            </a:r>
            <a:r>
              <a:rPr lang="en-GB" dirty="0" smtClean="0"/>
              <a:t> </a:t>
            </a:r>
            <a:endParaRPr lang="en-GB" dirty="0" smtClean="0"/>
          </a:p>
          <a:p>
            <a:pPr algn="ctr">
              <a:buNone/>
            </a:pPr>
            <a:r>
              <a:rPr lang="en-GB" dirty="0" smtClean="0"/>
              <a:t>Subscribe to our weekly newsletter!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5" name="Straight Connector 4"/>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2571736" y="428604"/>
            <a:ext cx="6022997" cy="0"/>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5750" y="214313"/>
            <a:ext cx="5857875" cy="400050"/>
          </a:xfrm>
          <a:prstGeom prst="rect">
            <a:avLst/>
          </a:prstGeom>
          <a:noFill/>
        </p:spPr>
        <p:txBody>
          <a:bodyPr>
            <a:spAutoFit/>
          </a:bodyPr>
          <a:lstStyle/>
          <a:p>
            <a:pPr fontAlgn="auto">
              <a:spcBef>
                <a:spcPts val="0"/>
              </a:spcBef>
              <a:spcAft>
                <a:spcPts val="0"/>
              </a:spcAft>
              <a:defRPr/>
            </a:pPr>
            <a:r>
              <a:rPr lang="en-GB" sz="2000" b="1" dirty="0" smtClean="0">
                <a:solidFill>
                  <a:schemeClr val="accent5">
                    <a:lumMod val="75000"/>
                  </a:schemeClr>
                </a:solidFill>
                <a:latin typeface="+mn-lt"/>
              </a:rPr>
              <a:t>London’s Waste</a:t>
            </a:r>
            <a:endParaRPr lang="en-GB" sz="1400" b="1" dirty="0">
              <a:solidFill>
                <a:schemeClr val="accent5">
                  <a:lumMod val="75000"/>
                </a:schemeClr>
              </a:solidFill>
              <a:latin typeface="+mn-lt"/>
            </a:endParaRPr>
          </a:p>
        </p:txBody>
      </p:sp>
      <p:sp>
        <p:nvSpPr>
          <p:cNvPr id="10" name="Rectangle 3"/>
          <p:cNvSpPr txBox="1">
            <a:spLocks noChangeArrowheads="1"/>
          </p:cNvSpPr>
          <p:nvPr/>
        </p:nvSpPr>
        <p:spPr>
          <a:xfrm>
            <a:off x="500034" y="1142984"/>
            <a:ext cx="8075613"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11.5% unemployment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20 million tons of waste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1.5 million reusable items discarded</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Homelessness &amp; poverty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dirty="0" smtClean="0"/>
              <a:t>P</a:t>
            </a: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oor</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environmental quality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Empty shops &amp; commercial premises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High levels of reoffending</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9" name="Straight Connector 8"/>
          <p:cNvCxnSpPr/>
          <p:nvPr/>
        </p:nvCxnSpPr>
        <p:spPr>
          <a:xfrm>
            <a:off x="620705" y="2928934"/>
            <a:ext cx="6022997" cy="0"/>
          </a:xfrm>
          <a:prstGeom prst="line">
            <a:avLst/>
          </a:prstGeom>
          <a:ln w="34925"/>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5" name="Straight Connector 4"/>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3071802" y="428604"/>
            <a:ext cx="5522923" cy="21"/>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5750" y="214313"/>
            <a:ext cx="5857875" cy="400050"/>
          </a:xfrm>
          <a:prstGeom prst="rect">
            <a:avLst/>
          </a:prstGeom>
          <a:noFill/>
        </p:spPr>
        <p:txBody>
          <a:bodyPr>
            <a:spAutoFit/>
          </a:bodyPr>
          <a:lstStyle/>
          <a:p>
            <a:pPr fontAlgn="auto">
              <a:spcBef>
                <a:spcPts val="0"/>
              </a:spcBef>
              <a:spcAft>
                <a:spcPts val="0"/>
              </a:spcAft>
              <a:defRPr/>
            </a:pPr>
            <a:r>
              <a:rPr lang="en-GB" sz="2000" b="1" dirty="0" smtClean="0">
                <a:solidFill>
                  <a:schemeClr val="accent5">
                    <a:lumMod val="75000"/>
                  </a:schemeClr>
                </a:solidFill>
                <a:latin typeface="+mn-lt"/>
              </a:rPr>
              <a:t>London’s Resources </a:t>
            </a:r>
            <a:endParaRPr lang="en-GB" sz="1400" b="1" dirty="0">
              <a:solidFill>
                <a:schemeClr val="accent5">
                  <a:lumMod val="75000"/>
                </a:schemeClr>
              </a:solidFill>
              <a:latin typeface="+mn-lt"/>
            </a:endParaRPr>
          </a:p>
        </p:txBody>
      </p:sp>
      <p:sp>
        <p:nvSpPr>
          <p:cNvPr id="10" name="Rectangle 3"/>
          <p:cNvSpPr txBox="1">
            <a:spLocks noChangeArrowheads="1"/>
          </p:cNvSpPr>
          <p:nvPr/>
        </p:nvSpPr>
        <p:spPr>
          <a:xfrm>
            <a:off x="500034" y="1142984"/>
            <a:ext cx="8075613" cy="4525963"/>
          </a:xfrm>
          <a:prstGeom prst="rect">
            <a:avLst/>
          </a:prstGeom>
        </p:spPr>
        <p:txBody>
          <a:bodyPr/>
          <a:lstStyle/>
          <a:p>
            <a:pPr>
              <a:spcBef>
                <a:spcPts val="600"/>
              </a:spcBef>
              <a:buFont typeface="Arial" pitchFamily="34" charset="0"/>
              <a:buChar char="•"/>
            </a:pPr>
            <a:r>
              <a:rPr lang="en-GB" sz="2800" dirty="0" smtClean="0"/>
              <a:t> 250,000 people available </a:t>
            </a:r>
            <a:r>
              <a:rPr lang="en-GB" sz="2000" i="1" dirty="0" smtClean="0"/>
              <a:t>(11.5% unemployment!)</a:t>
            </a:r>
          </a:p>
          <a:p>
            <a:pPr>
              <a:spcBef>
                <a:spcPts val="600"/>
              </a:spcBef>
              <a:buFont typeface="Arial" pitchFamily="34" charset="0"/>
              <a:buChar char="•"/>
            </a:pPr>
            <a:r>
              <a:rPr lang="en-GB" sz="2800" dirty="0" smtClean="0"/>
              <a:t> 20 million tons of resource </a:t>
            </a:r>
            <a:r>
              <a:rPr lang="en-GB" sz="2400" i="1" dirty="0" smtClean="0"/>
              <a:t>(waste?!)</a:t>
            </a:r>
          </a:p>
          <a:p>
            <a:pPr>
              <a:spcBef>
                <a:spcPts val="600"/>
              </a:spcBef>
              <a:buFont typeface="Arial" pitchFamily="34" charset="0"/>
              <a:buChar char="•"/>
            </a:pPr>
            <a:r>
              <a:rPr lang="en-GB" sz="2800" dirty="0" smtClean="0"/>
              <a:t> 1.5 million reusable items to be collected and redistributed </a:t>
            </a:r>
            <a:r>
              <a:rPr lang="en-GB" sz="2400" i="1" dirty="0" smtClean="0"/>
              <a:t>(not discarded!)</a:t>
            </a:r>
            <a:endParaRPr lang="en-GB" sz="2800" i="1" dirty="0" smtClean="0"/>
          </a:p>
          <a:p>
            <a:pPr>
              <a:spcBef>
                <a:spcPts val="600"/>
              </a:spcBef>
            </a:pPr>
            <a:endParaRPr lang="en-GB" sz="2800" b="1" i="1" dirty="0" smtClean="0"/>
          </a:p>
          <a:p>
            <a:pPr>
              <a:spcBef>
                <a:spcPts val="600"/>
              </a:spcBef>
              <a:buFont typeface="Arial" pitchFamily="34" charset="0"/>
              <a:buChar char="•"/>
            </a:pPr>
            <a:r>
              <a:rPr lang="en-GB" sz="2800" dirty="0" smtClean="0"/>
              <a:t> Thriving social enterprise hub</a:t>
            </a:r>
          </a:p>
          <a:p>
            <a:pPr>
              <a:spcBef>
                <a:spcPts val="600"/>
              </a:spcBef>
              <a:buFont typeface="Arial" pitchFamily="34" charset="0"/>
              <a:buChar char="•"/>
            </a:pPr>
            <a:r>
              <a:rPr lang="en-GB" sz="2800" dirty="0" smtClean="0"/>
              <a:t> Wide reaching voluntary, community sector</a:t>
            </a:r>
          </a:p>
          <a:p>
            <a:pPr>
              <a:spcBef>
                <a:spcPts val="600"/>
              </a:spcBef>
              <a:buFont typeface="Arial" pitchFamily="34" charset="0"/>
              <a:buChar char="•"/>
            </a:pPr>
            <a:endParaRPr lang="en-GB" sz="2800" dirty="0" smtClean="0"/>
          </a:p>
        </p:txBody>
      </p:sp>
      <p:cxnSp>
        <p:nvCxnSpPr>
          <p:cNvPr id="9" name="Straight Connector 8"/>
          <p:cNvCxnSpPr/>
          <p:nvPr/>
        </p:nvCxnSpPr>
        <p:spPr>
          <a:xfrm>
            <a:off x="642910" y="3143248"/>
            <a:ext cx="6022997" cy="0"/>
          </a:xfrm>
          <a:prstGeom prst="line">
            <a:avLst/>
          </a:prstGeom>
          <a:ln w="34925"/>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5" name="Straight Connector 4"/>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5715000" y="428625"/>
            <a:ext cx="2879725" cy="0"/>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5750" y="214313"/>
            <a:ext cx="5857875" cy="400050"/>
          </a:xfrm>
          <a:prstGeom prst="rect">
            <a:avLst/>
          </a:prstGeom>
          <a:noFill/>
        </p:spPr>
        <p:txBody>
          <a:bodyPr>
            <a:spAutoFit/>
          </a:bodyPr>
          <a:lstStyle/>
          <a:p>
            <a:pPr fontAlgn="auto">
              <a:spcBef>
                <a:spcPts val="0"/>
              </a:spcBef>
              <a:spcAft>
                <a:spcPts val="0"/>
              </a:spcAft>
              <a:defRPr/>
            </a:pPr>
            <a:r>
              <a:rPr lang="en-GB" sz="2000" b="1" dirty="0" smtClean="0">
                <a:solidFill>
                  <a:schemeClr val="accent5">
                    <a:lumMod val="75000"/>
                  </a:schemeClr>
                </a:solidFill>
                <a:latin typeface="+mn-lt"/>
              </a:rPr>
              <a:t>Sustainability </a:t>
            </a:r>
            <a:r>
              <a:rPr lang="en-GB" sz="1400" b="1" dirty="0" smtClean="0">
                <a:solidFill>
                  <a:schemeClr val="accent5">
                    <a:lumMod val="75000"/>
                  </a:schemeClr>
                </a:solidFill>
                <a:latin typeface="+mn-lt"/>
              </a:rPr>
              <a:t>London Community Resource Network </a:t>
            </a:r>
            <a:endParaRPr lang="en-GB" sz="1400" b="1" dirty="0">
              <a:solidFill>
                <a:schemeClr val="accent5">
                  <a:lumMod val="75000"/>
                </a:schemeClr>
              </a:solidFill>
              <a:latin typeface="+mn-lt"/>
            </a:endParaRPr>
          </a:p>
        </p:txBody>
      </p:sp>
      <p:pic>
        <p:nvPicPr>
          <p:cNvPr id="9" name="Picture 8"/>
          <p:cNvPicPr>
            <a:picLocks noChangeAspect="1" noChangeArrowheads="1"/>
          </p:cNvPicPr>
          <p:nvPr/>
        </p:nvPicPr>
        <p:blipFill>
          <a:blip r:embed="rId4" cstate="print"/>
          <a:srcRect l="16536" t="18994" r="9036" b="18181"/>
          <a:stretch>
            <a:fillRect/>
          </a:stretch>
        </p:blipFill>
        <p:spPr bwMode="auto">
          <a:xfrm>
            <a:off x="428596" y="642919"/>
            <a:ext cx="7715279" cy="521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CRN map.jpg"/>
          <p:cNvPicPr>
            <a:picLocks noChangeAspect="1"/>
          </p:cNvPicPr>
          <p:nvPr/>
        </p:nvPicPr>
        <p:blipFill>
          <a:blip r:embed="rId3" cstate="print"/>
          <a:srcRect l="906" t="1234" r="391" b="1234"/>
          <a:stretch>
            <a:fillRect/>
          </a:stretch>
        </p:blipFill>
        <p:spPr bwMode="auto">
          <a:xfrm>
            <a:off x="642938" y="785813"/>
            <a:ext cx="7286625" cy="5281612"/>
          </a:xfrm>
          <a:prstGeom prst="rect">
            <a:avLst/>
          </a:prstGeom>
          <a:noFill/>
          <a:ln w="9525">
            <a:noFill/>
            <a:miter lim="800000"/>
            <a:headEnd/>
            <a:tailEnd/>
          </a:ln>
        </p:spPr>
      </p:pic>
      <p:pic>
        <p:nvPicPr>
          <p:cNvPr id="7171" name="Picture 3" descr="Resource - aquamarine - cropped.jpg"/>
          <p:cNvPicPr>
            <a:picLocks noChangeAspect="1"/>
          </p:cNvPicPr>
          <p:nvPr/>
        </p:nvPicPr>
        <p:blipFill>
          <a:blip r:embed="rId4" cstate="print"/>
          <a:srcRect/>
          <a:stretch>
            <a:fillRect/>
          </a:stretch>
        </p:blipFill>
        <p:spPr bwMode="auto">
          <a:xfrm>
            <a:off x="8143875" y="5572125"/>
            <a:ext cx="873125" cy="1149350"/>
          </a:xfrm>
          <a:prstGeom prst="rect">
            <a:avLst/>
          </a:prstGeom>
          <a:noFill/>
          <a:ln w="9525">
            <a:noFill/>
            <a:miter lim="800000"/>
            <a:headEnd/>
            <a:tailEnd/>
          </a:ln>
        </p:spPr>
      </p:pic>
      <p:cxnSp>
        <p:nvCxnSpPr>
          <p:cNvPr id="5" name="Straight Connector 4"/>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5715000" y="428625"/>
            <a:ext cx="2879725" cy="0"/>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5750" y="214313"/>
            <a:ext cx="5857875" cy="400050"/>
          </a:xfrm>
          <a:prstGeom prst="rect">
            <a:avLst/>
          </a:prstGeom>
          <a:noFill/>
        </p:spPr>
        <p:txBody>
          <a:bodyPr>
            <a:spAutoFit/>
          </a:bodyPr>
          <a:lstStyle/>
          <a:p>
            <a:pPr fontAlgn="auto">
              <a:spcBef>
                <a:spcPts val="0"/>
              </a:spcBef>
              <a:spcAft>
                <a:spcPts val="0"/>
              </a:spcAft>
              <a:defRPr/>
            </a:pPr>
            <a:r>
              <a:rPr lang="en-GB" sz="2000" b="1" dirty="0">
                <a:solidFill>
                  <a:schemeClr val="accent5">
                    <a:lumMod val="75000"/>
                  </a:schemeClr>
                </a:solidFill>
                <a:latin typeface="+mn-lt"/>
              </a:rPr>
              <a:t>The Network  </a:t>
            </a:r>
            <a:r>
              <a:rPr lang="en-GB" sz="1400" b="1" dirty="0">
                <a:solidFill>
                  <a:schemeClr val="accent5">
                    <a:lumMod val="75000"/>
                  </a:schemeClr>
                </a:solidFill>
                <a:latin typeface="+mn-lt"/>
              </a:rPr>
              <a:t>social enterprises/ SMEs/ community organisations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5" name="Straight Connector 4"/>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4714876" y="428604"/>
            <a:ext cx="3879849" cy="21"/>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85750" y="214313"/>
            <a:ext cx="5857875" cy="400110"/>
          </a:xfrm>
          <a:prstGeom prst="rect">
            <a:avLst/>
          </a:prstGeom>
          <a:noFill/>
        </p:spPr>
        <p:txBody>
          <a:bodyPr>
            <a:spAutoFit/>
          </a:bodyPr>
          <a:lstStyle/>
          <a:p>
            <a:pPr fontAlgn="auto">
              <a:spcBef>
                <a:spcPts val="0"/>
              </a:spcBef>
              <a:spcAft>
                <a:spcPts val="0"/>
              </a:spcAft>
              <a:defRPr/>
            </a:pPr>
            <a:r>
              <a:rPr lang="en-GB" sz="2000" b="1" dirty="0" smtClean="0">
                <a:solidFill>
                  <a:schemeClr val="accent5">
                    <a:lumMod val="75000"/>
                  </a:schemeClr>
                </a:solidFill>
              </a:rPr>
              <a:t>Services  </a:t>
            </a:r>
            <a:r>
              <a:rPr lang="en-GB" sz="1400" b="1" dirty="0" smtClean="0">
                <a:solidFill>
                  <a:schemeClr val="accent5">
                    <a:lumMod val="75000"/>
                  </a:schemeClr>
                </a:solidFill>
                <a:latin typeface="+mn-lt"/>
              </a:rPr>
              <a:t>London Community Resource Network  </a:t>
            </a:r>
            <a:endParaRPr lang="en-GB" sz="1400" b="1" dirty="0">
              <a:solidFill>
                <a:schemeClr val="accent5">
                  <a:lumMod val="75000"/>
                </a:schemeClr>
              </a:solidFill>
              <a:latin typeface="+mn-lt"/>
            </a:endParaRPr>
          </a:p>
        </p:txBody>
      </p:sp>
      <p:sp>
        <p:nvSpPr>
          <p:cNvPr id="9" name="Rectangle 8"/>
          <p:cNvSpPr/>
          <p:nvPr/>
        </p:nvSpPr>
        <p:spPr>
          <a:xfrm>
            <a:off x="785786" y="1071547"/>
            <a:ext cx="6072214" cy="4708981"/>
          </a:xfrm>
          <a:prstGeom prst="rect">
            <a:avLst/>
          </a:prstGeom>
        </p:spPr>
        <p:txBody>
          <a:bodyPr wrap="square">
            <a:spAutoFit/>
          </a:bodyPr>
          <a:lstStyle/>
          <a:p>
            <a:r>
              <a:rPr lang="en-GB" sz="2000" b="1" dirty="0" smtClean="0"/>
              <a:t>WASTE MINIMISATION</a:t>
            </a:r>
          </a:p>
          <a:p>
            <a:pPr>
              <a:buFontTx/>
              <a:buChar char="•"/>
            </a:pPr>
            <a:r>
              <a:rPr lang="en-GB" sz="2000" dirty="0" smtClean="0"/>
              <a:t> information, awareness</a:t>
            </a:r>
          </a:p>
          <a:p>
            <a:pPr>
              <a:buFontTx/>
              <a:buChar char="•"/>
            </a:pPr>
            <a:r>
              <a:rPr lang="en-GB" sz="2000" dirty="0" smtClean="0"/>
              <a:t> environmental accreditation</a:t>
            </a:r>
          </a:p>
          <a:p>
            <a:pPr>
              <a:buFontTx/>
              <a:buChar char="•"/>
            </a:pPr>
            <a:r>
              <a:rPr lang="en-GB" sz="2000" dirty="0" smtClean="0"/>
              <a:t> waste and carbon audits</a:t>
            </a:r>
          </a:p>
          <a:p>
            <a:pPr>
              <a:buFontTx/>
              <a:buChar char="•"/>
            </a:pPr>
            <a:r>
              <a:rPr lang="en-GB" sz="2000" dirty="0" smtClean="0"/>
              <a:t> green IT services</a:t>
            </a:r>
          </a:p>
          <a:p>
            <a:pPr>
              <a:buFontTx/>
              <a:buChar char="•"/>
            </a:pPr>
            <a:r>
              <a:rPr lang="en-GB" sz="2000" dirty="0" smtClean="0"/>
              <a:t> office clearance / </a:t>
            </a:r>
            <a:r>
              <a:rPr lang="en-GB" sz="2000" dirty="0" err="1" smtClean="0"/>
              <a:t>refurb</a:t>
            </a:r>
            <a:r>
              <a:rPr lang="en-GB" sz="2000" dirty="0" smtClean="0"/>
              <a:t> / refit</a:t>
            </a:r>
          </a:p>
          <a:p>
            <a:endParaRPr lang="en-GB" sz="2000" dirty="0" smtClean="0"/>
          </a:p>
          <a:p>
            <a:r>
              <a:rPr lang="en-GB" sz="2000" b="1" dirty="0" smtClean="0"/>
              <a:t>REUSE – collecting &amp; redistributing</a:t>
            </a:r>
          </a:p>
          <a:p>
            <a:pPr>
              <a:buFontTx/>
              <a:buChar char="•"/>
            </a:pPr>
            <a:r>
              <a:rPr lang="en-GB" sz="2000" dirty="0" smtClean="0"/>
              <a:t> office furniture</a:t>
            </a:r>
          </a:p>
          <a:p>
            <a:pPr>
              <a:buFontTx/>
              <a:buChar char="•"/>
            </a:pPr>
            <a:r>
              <a:rPr lang="en-GB" sz="2000" dirty="0" smtClean="0"/>
              <a:t> fixtures, fittings furnishings</a:t>
            </a:r>
          </a:p>
          <a:p>
            <a:pPr>
              <a:buFontTx/>
              <a:buChar char="•"/>
            </a:pPr>
            <a:r>
              <a:rPr lang="en-GB" sz="2000" dirty="0" smtClean="0"/>
              <a:t>building materials</a:t>
            </a:r>
          </a:p>
          <a:p>
            <a:pPr>
              <a:buFontTx/>
              <a:buChar char="•"/>
            </a:pPr>
            <a:endParaRPr lang="en-GB" sz="2000" dirty="0" smtClean="0"/>
          </a:p>
          <a:p>
            <a:r>
              <a:rPr lang="en-GB" sz="2000" b="1" dirty="0" smtClean="0"/>
              <a:t>RECYCLING collecting &amp; processing</a:t>
            </a:r>
          </a:p>
          <a:p>
            <a:pPr>
              <a:buFontTx/>
              <a:buChar char="•"/>
            </a:pPr>
            <a:r>
              <a:rPr lang="en-GB" sz="2000" dirty="0" smtClean="0"/>
              <a:t> paper, card, metal, glass</a:t>
            </a:r>
          </a:p>
          <a:p>
            <a:pPr>
              <a:buFontTx/>
              <a:buChar char="•"/>
            </a:pPr>
            <a:r>
              <a:rPr lang="en-GB" sz="2000" dirty="0" smtClean="0"/>
              <a:t> food waste</a:t>
            </a:r>
            <a:endParaRPr lang="en-GB" sz="2000" dirty="0"/>
          </a:p>
        </p:txBody>
      </p:sp>
      <p:pic>
        <p:nvPicPr>
          <p:cNvPr id="10" name="Picture 17" descr="DSC01206"/>
          <p:cNvPicPr>
            <a:picLocks noChangeAspect="1" noChangeArrowheads="1"/>
          </p:cNvPicPr>
          <p:nvPr/>
        </p:nvPicPr>
        <p:blipFill>
          <a:blip r:embed="rId4" cstate="print"/>
          <a:srcRect/>
          <a:stretch>
            <a:fillRect/>
          </a:stretch>
        </p:blipFill>
        <p:spPr bwMode="auto">
          <a:xfrm>
            <a:off x="4786314" y="714356"/>
            <a:ext cx="3814762" cy="5089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3" name="Straight Connector 2"/>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pic>
        <p:nvPicPr>
          <p:cNvPr id="8197" name="Picture 8" descr="restore loading sofa"/>
          <p:cNvPicPr>
            <a:picLocks noChangeAspect="1" noChangeArrowheads="1"/>
          </p:cNvPicPr>
          <p:nvPr/>
        </p:nvPicPr>
        <p:blipFill>
          <a:blip r:embed="rId4" cstate="print"/>
          <a:srcRect/>
          <a:stretch>
            <a:fillRect/>
          </a:stretch>
        </p:blipFill>
        <p:spPr bwMode="auto">
          <a:xfrm>
            <a:off x="428625" y="928688"/>
            <a:ext cx="3948113" cy="2714625"/>
          </a:xfrm>
          <a:prstGeom prst="rect">
            <a:avLst/>
          </a:prstGeom>
          <a:noFill/>
          <a:ln w="9525">
            <a:noFill/>
            <a:miter lim="800000"/>
            <a:headEnd/>
            <a:tailEnd/>
          </a:ln>
        </p:spPr>
      </p:pic>
      <p:cxnSp>
        <p:nvCxnSpPr>
          <p:cNvPr id="6" name="Straight Connector 5"/>
          <p:cNvCxnSpPr/>
          <p:nvPr/>
        </p:nvCxnSpPr>
        <p:spPr>
          <a:xfrm>
            <a:off x="4572000" y="500063"/>
            <a:ext cx="4243388" cy="0"/>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285750" y="214313"/>
            <a:ext cx="5429250" cy="400050"/>
          </a:xfrm>
          <a:prstGeom prst="rect">
            <a:avLst/>
          </a:prstGeom>
          <a:noFill/>
        </p:spPr>
        <p:txBody>
          <a:bodyPr>
            <a:spAutoFit/>
          </a:bodyPr>
          <a:lstStyle/>
          <a:p>
            <a:pPr fontAlgn="auto">
              <a:spcBef>
                <a:spcPts val="0"/>
              </a:spcBef>
              <a:spcAft>
                <a:spcPts val="0"/>
              </a:spcAft>
              <a:defRPr/>
            </a:pPr>
            <a:r>
              <a:rPr lang="en-GB" sz="2000" b="1" dirty="0">
                <a:solidFill>
                  <a:schemeClr val="accent5">
                    <a:lumMod val="75000"/>
                  </a:schemeClr>
                </a:solidFill>
                <a:latin typeface="+mn-lt"/>
              </a:rPr>
              <a:t>ReStore furniture reuse project  </a:t>
            </a:r>
            <a:endParaRPr lang="en-GB" sz="1200" b="1" dirty="0">
              <a:solidFill>
                <a:schemeClr val="accent5">
                  <a:lumMod val="75000"/>
                </a:schemeClr>
              </a:solidFill>
              <a:latin typeface="+mn-lt"/>
            </a:endParaRPr>
          </a:p>
        </p:txBody>
      </p:sp>
      <p:sp>
        <p:nvSpPr>
          <p:cNvPr id="8200" name="TextBox 8"/>
          <p:cNvSpPr txBox="1">
            <a:spLocks noChangeArrowheads="1"/>
          </p:cNvSpPr>
          <p:nvPr/>
        </p:nvSpPr>
        <p:spPr bwMode="auto">
          <a:xfrm>
            <a:off x="428625" y="3929063"/>
            <a:ext cx="4000500" cy="1754187"/>
          </a:xfrm>
          <a:prstGeom prst="rect">
            <a:avLst/>
          </a:prstGeom>
          <a:noFill/>
          <a:ln w="9525">
            <a:noFill/>
            <a:miter lim="800000"/>
            <a:headEnd/>
            <a:tailEnd/>
          </a:ln>
        </p:spPr>
        <p:txBody>
          <a:bodyPr>
            <a:spAutoFit/>
          </a:bodyPr>
          <a:lstStyle/>
          <a:p>
            <a:pPr>
              <a:buFont typeface="Arial" charset="0"/>
              <a:buChar char="•"/>
            </a:pPr>
            <a:r>
              <a:rPr lang="en-GB">
                <a:latin typeface="Calibri" pitchFamily="34" charset="0"/>
              </a:rPr>
              <a:t>The project operates as social enterprises running training schemes and offering volunteering placements</a:t>
            </a:r>
          </a:p>
          <a:p>
            <a:r>
              <a:rPr lang="en-GB">
                <a:latin typeface="Calibri" pitchFamily="34" charset="0"/>
              </a:rPr>
              <a:t> </a:t>
            </a:r>
          </a:p>
          <a:p>
            <a:pPr>
              <a:buFont typeface="Arial" charset="0"/>
              <a:buChar char="•"/>
            </a:pPr>
            <a:r>
              <a:rPr lang="en-GB">
                <a:latin typeface="Calibri" pitchFamily="34" charset="0"/>
              </a:rPr>
              <a:t>Restore offers NVQ qualifications and the chance to develop a variety of skills </a:t>
            </a:r>
          </a:p>
        </p:txBody>
      </p:sp>
      <p:sp>
        <p:nvSpPr>
          <p:cNvPr id="8202" name="Rectangle 10"/>
          <p:cNvSpPr>
            <a:spLocks noChangeArrowheads="1"/>
          </p:cNvSpPr>
          <p:nvPr/>
        </p:nvSpPr>
        <p:spPr bwMode="auto">
          <a:xfrm>
            <a:off x="4572000" y="1214438"/>
            <a:ext cx="3643313" cy="2032000"/>
          </a:xfrm>
          <a:prstGeom prst="rect">
            <a:avLst/>
          </a:prstGeom>
          <a:noFill/>
          <a:ln w="9525">
            <a:noFill/>
            <a:miter lim="800000"/>
            <a:headEnd/>
            <a:tailEnd/>
          </a:ln>
        </p:spPr>
        <p:txBody>
          <a:bodyPr>
            <a:spAutoFit/>
          </a:bodyPr>
          <a:lstStyle/>
          <a:p>
            <a:pPr>
              <a:buFont typeface="Arial" charset="0"/>
              <a:buChar char="•"/>
            </a:pPr>
            <a:r>
              <a:rPr lang="en-GB" dirty="0">
                <a:latin typeface="Calibri" pitchFamily="34" charset="0"/>
              </a:rPr>
              <a:t> Restore is a furniture and appliance reuse enterprise, and will collect unwanted items at no charge</a:t>
            </a:r>
          </a:p>
          <a:p>
            <a:endParaRPr lang="en-GB" dirty="0">
              <a:latin typeface="Calibri" pitchFamily="34" charset="0"/>
            </a:endParaRPr>
          </a:p>
          <a:p>
            <a:pPr>
              <a:buFont typeface="Arial" charset="0"/>
              <a:buChar char="•"/>
            </a:pPr>
            <a:r>
              <a:rPr lang="en-GB" dirty="0">
                <a:latin typeface="Calibri" pitchFamily="34" charset="0"/>
              </a:rPr>
              <a:t> Technicians  repair, refurbish and put them back on the market at affordable  prices.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3754438"/>
            <a:ext cx="4236657"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3" name="Straight Connector 2"/>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a:off x="5500688" y="500063"/>
            <a:ext cx="3314700" cy="0"/>
          </a:xfrm>
          <a:prstGeom prst="line">
            <a:avLst/>
          </a:prstGeom>
          <a:ln w="34925"/>
        </p:spPr>
        <p:style>
          <a:lnRef idx="3">
            <a:schemeClr val="accent5"/>
          </a:lnRef>
          <a:fillRef idx="0">
            <a:schemeClr val="accent5"/>
          </a:fillRef>
          <a:effectRef idx="2">
            <a:schemeClr val="accent5"/>
          </a:effectRef>
          <a:fontRef idx="minor">
            <a:schemeClr val="tx1"/>
          </a:fontRef>
        </p:style>
      </p:cxnSp>
      <p:pic>
        <p:nvPicPr>
          <p:cNvPr id="9222" name="Picture 5" descr="DSCF0539.JPG"/>
          <p:cNvPicPr>
            <a:picLocks noChangeAspect="1"/>
          </p:cNvPicPr>
          <p:nvPr/>
        </p:nvPicPr>
        <p:blipFill>
          <a:blip r:embed="rId4" cstate="print"/>
          <a:srcRect/>
          <a:stretch>
            <a:fillRect/>
          </a:stretch>
        </p:blipFill>
        <p:spPr bwMode="auto">
          <a:xfrm>
            <a:off x="500063" y="857250"/>
            <a:ext cx="3810000" cy="2857500"/>
          </a:xfrm>
          <a:prstGeom prst="rect">
            <a:avLst/>
          </a:prstGeom>
          <a:noFill/>
          <a:ln w="9525">
            <a:noFill/>
            <a:miter lim="800000"/>
            <a:headEnd/>
            <a:tailEnd/>
          </a:ln>
        </p:spPr>
      </p:pic>
      <p:pic>
        <p:nvPicPr>
          <p:cNvPr id="9223" name="Picture 6" descr="100_1214.JPG"/>
          <p:cNvPicPr>
            <a:picLocks noChangeAspect="1"/>
          </p:cNvPicPr>
          <p:nvPr/>
        </p:nvPicPr>
        <p:blipFill>
          <a:blip r:embed="rId5" cstate="print"/>
          <a:srcRect/>
          <a:stretch>
            <a:fillRect/>
          </a:stretch>
        </p:blipFill>
        <p:spPr bwMode="auto">
          <a:xfrm>
            <a:off x="4500563" y="2428875"/>
            <a:ext cx="4070350" cy="3022600"/>
          </a:xfrm>
          <a:prstGeom prst="rect">
            <a:avLst/>
          </a:prstGeom>
          <a:noFill/>
          <a:ln w="9525">
            <a:noFill/>
            <a:miter lim="800000"/>
            <a:headEnd/>
            <a:tailEnd/>
          </a:ln>
        </p:spPr>
      </p:pic>
      <p:sp>
        <p:nvSpPr>
          <p:cNvPr id="9224" name="TextBox 7"/>
          <p:cNvSpPr txBox="1">
            <a:spLocks noChangeArrowheads="1"/>
          </p:cNvSpPr>
          <p:nvPr/>
        </p:nvSpPr>
        <p:spPr bwMode="auto">
          <a:xfrm>
            <a:off x="4429125" y="714375"/>
            <a:ext cx="4500563" cy="1477963"/>
          </a:xfrm>
          <a:prstGeom prst="rect">
            <a:avLst/>
          </a:prstGeom>
          <a:noFill/>
          <a:ln w="9525">
            <a:noFill/>
            <a:miter lim="800000"/>
            <a:headEnd/>
            <a:tailEnd/>
          </a:ln>
        </p:spPr>
        <p:txBody>
          <a:bodyPr>
            <a:spAutoFit/>
          </a:bodyPr>
          <a:lstStyle/>
          <a:p>
            <a:r>
              <a:rPr lang="en-US">
                <a:latin typeface="Calibri" pitchFamily="34" charset="0"/>
              </a:rPr>
              <a:t>The kotuku </a:t>
            </a:r>
            <a:r>
              <a:rPr lang="en-US" b="1">
                <a:latin typeface="Calibri" pitchFamily="34" charset="0"/>
              </a:rPr>
              <a:t>‘Cafe Van’</a:t>
            </a:r>
            <a:r>
              <a:rPr lang="en-US">
                <a:latin typeface="Calibri" pitchFamily="34" charset="0"/>
              </a:rPr>
              <a:t> travels around building sites delivering short presentations on waste minimisation and recycling materials to site workers and managers, over drinks and sandwiches. </a:t>
            </a:r>
            <a:endParaRPr lang="en-GB">
              <a:latin typeface="Calibri" pitchFamily="34" charset="0"/>
            </a:endParaRPr>
          </a:p>
        </p:txBody>
      </p:sp>
      <p:sp>
        <p:nvSpPr>
          <p:cNvPr id="9225" name="TextBox 8"/>
          <p:cNvSpPr txBox="1">
            <a:spLocks noChangeArrowheads="1"/>
          </p:cNvSpPr>
          <p:nvPr/>
        </p:nvSpPr>
        <p:spPr bwMode="auto">
          <a:xfrm>
            <a:off x="357188" y="4000500"/>
            <a:ext cx="3786187" cy="1477963"/>
          </a:xfrm>
          <a:prstGeom prst="rect">
            <a:avLst/>
          </a:prstGeom>
          <a:noFill/>
          <a:ln w="9525">
            <a:noFill/>
            <a:miter lim="800000"/>
            <a:headEnd/>
            <a:tailEnd/>
          </a:ln>
        </p:spPr>
        <p:txBody>
          <a:bodyPr>
            <a:spAutoFit/>
          </a:bodyPr>
          <a:lstStyle/>
          <a:p>
            <a:pPr>
              <a:buFont typeface="Arial" charset="0"/>
              <a:buChar char="•"/>
            </a:pPr>
            <a:r>
              <a:rPr lang="en-GB">
                <a:latin typeface="Calibri" pitchFamily="34" charset="0"/>
              </a:rPr>
              <a:t> Kotuku run other training programmes for the construction industry including ‘the virtual skip’ and training for young site labourers. </a:t>
            </a:r>
          </a:p>
          <a:p>
            <a:endParaRPr lang="en-GB">
              <a:latin typeface="Calibri" pitchFamily="34" charset="0"/>
            </a:endParaRPr>
          </a:p>
        </p:txBody>
      </p:sp>
      <p:pic>
        <p:nvPicPr>
          <p:cNvPr id="9226" name="Picture 2" descr="The image “file:///C:/Documents%20and%20Settings/andrew1/Local%20Settings/Temporary%20Internet%20Files/Content.IE5/CR47GHK3/Kotuku.jpg” cannot be displayed, because it contains errors."/>
          <p:cNvPicPr>
            <a:picLocks noChangeAspect="1" noChangeArrowheads="1"/>
          </p:cNvPicPr>
          <p:nvPr/>
        </p:nvPicPr>
        <p:blipFill>
          <a:blip r:embed="rId6" cstate="print"/>
          <a:srcRect/>
          <a:stretch>
            <a:fillRect/>
          </a:stretch>
        </p:blipFill>
        <p:spPr bwMode="auto">
          <a:xfrm>
            <a:off x="4429125" y="5072063"/>
            <a:ext cx="1371600" cy="1219200"/>
          </a:xfrm>
          <a:prstGeom prst="rect">
            <a:avLst/>
          </a:prstGeom>
          <a:noFill/>
          <a:ln w="9525">
            <a:noFill/>
            <a:miter lim="800000"/>
            <a:headEnd/>
            <a:tailEnd/>
          </a:ln>
        </p:spPr>
      </p:pic>
      <p:sp>
        <p:nvSpPr>
          <p:cNvPr id="11" name="TextBox 10"/>
          <p:cNvSpPr txBox="1"/>
          <p:nvPr/>
        </p:nvSpPr>
        <p:spPr>
          <a:xfrm>
            <a:off x="285750" y="214313"/>
            <a:ext cx="5429250" cy="400050"/>
          </a:xfrm>
          <a:prstGeom prst="rect">
            <a:avLst/>
          </a:prstGeom>
          <a:noFill/>
        </p:spPr>
        <p:txBody>
          <a:bodyPr>
            <a:spAutoFit/>
          </a:bodyPr>
          <a:lstStyle/>
          <a:p>
            <a:pPr fontAlgn="auto">
              <a:spcBef>
                <a:spcPts val="0"/>
              </a:spcBef>
              <a:spcAft>
                <a:spcPts val="0"/>
              </a:spcAft>
              <a:defRPr/>
            </a:pPr>
            <a:r>
              <a:rPr lang="en-GB" sz="2000" b="1" dirty="0">
                <a:solidFill>
                  <a:schemeClr val="accent5">
                    <a:lumMod val="75000"/>
                  </a:schemeClr>
                </a:solidFill>
                <a:latin typeface="+mn-lt"/>
              </a:rPr>
              <a:t>Kotuku – working with the construction industry</a:t>
            </a:r>
            <a:endParaRPr lang="en-GB" sz="1400" b="1" dirty="0">
              <a:solidFill>
                <a:schemeClr val="accent5">
                  <a:lumMod val="75000"/>
                </a:schemeClr>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Resource - aquamarine - cropped.jpg"/>
          <p:cNvPicPr>
            <a:picLocks noChangeAspect="1"/>
          </p:cNvPicPr>
          <p:nvPr/>
        </p:nvPicPr>
        <p:blipFill>
          <a:blip r:embed="rId3" cstate="print"/>
          <a:srcRect/>
          <a:stretch>
            <a:fillRect/>
          </a:stretch>
        </p:blipFill>
        <p:spPr bwMode="auto">
          <a:xfrm>
            <a:off x="8143875" y="5572125"/>
            <a:ext cx="873125" cy="1149350"/>
          </a:xfrm>
          <a:prstGeom prst="rect">
            <a:avLst/>
          </a:prstGeom>
          <a:noFill/>
          <a:ln w="9525">
            <a:noFill/>
            <a:miter lim="800000"/>
            <a:headEnd/>
            <a:tailEnd/>
          </a:ln>
        </p:spPr>
      </p:pic>
      <p:cxnSp>
        <p:nvCxnSpPr>
          <p:cNvPr id="3" name="Straight Connector 2"/>
          <p:cNvCxnSpPr/>
          <p:nvPr/>
        </p:nvCxnSpPr>
        <p:spPr>
          <a:xfrm>
            <a:off x="214313" y="6357938"/>
            <a:ext cx="7929562" cy="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5" name="Straight Connector 4"/>
          <p:cNvCxnSpPr/>
          <p:nvPr/>
        </p:nvCxnSpPr>
        <p:spPr>
          <a:xfrm>
            <a:off x="4500563" y="500063"/>
            <a:ext cx="4314825" cy="0"/>
          </a:xfrm>
          <a:prstGeom prst="line">
            <a:avLst/>
          </a:prstGeom>
          <a:ln w="34925"/>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85750" y="214313"/>
            <a:ext cx="5429250" cy="400050"/>
          </a:xfrm>
          <a:prstGeom prst="rect">
            <a:avLst/>
          </a:prstGeom>
          <a:noFill/>
        </p:spPr>
        <p:txBody>
          <a:bodyPr>
            <a:spAutoFit/>
          </a:bodyPr>
          <a:lstStyle/>
          <a:p>
            <a:pPr fontAlgn="auto">
              <a:spcBef>
                <a:spcPts val="0"/>
              </a:spcBef>
              <a:spcAft>
                <a:spcPts val="0"/>
              </a:spcAft>
              <a:defRPr/>
            </a:pPr>
            <a:r>
              <a:rPr lang="en-GB" sz="2000" b="1" dirty="0">
                <a:solidFill>
                  <a:schemeClr val="accent5">
                    <a:lumMod val="75000"/>
                  </a:schemeClr>
                </a:solidFill>
                <a:latin typeface="+mn-lt"/>
              </a:rPr>
              <a:t>TRAID textile recycling and redesigning </a:t>
            </a:r>
            <a:endParaRPr lang="en-GB" sz="1400" b="1" dirty="0">
              <a:solidFill>
                <a:schemeClr val="accent5">
                  <a:lumMod val="75000"/>
                </a:schemeClr>
              </a:solidFill>
              <a:latin typeface="+mn-lt"/>
            </a:endParaRPr>
          </a:p>
        </p:txBody>
      </p:sp>
      <p:pic>
        <p:nvPicPr>
          <p:cNvPr id="12295" name="Picture 6" descr="TRAID 1.jpg"/>
          <p:cNvPicPr>
            <a:picLocks noChangeAspect="1"/>
          </p:cNvPicPr>
          <p:nvPr/>
        </p:nvPicPr>
        <p:blipFill>
          <a:blip r:embed="rId4" cstate="print"/>
          <a:srcRect/>
          <a:stretch>
            <a:fillRect/>
          </a:stretch>
        </p:blipFill>
        <p:spPr bwMode="auto">
          <a:xfrm>
            <a:off x="428625" y="857250"/>
            <a:ext cx="2520950" cy="3571875"/>
          </a:xfrm>
          <a:prstGeom prst="rect">
            <a:avLst/>
          </a:prstGeom>
          <a:noFill/>
          <a:ln w="9525">
            <a:noFill/>
            <a:miter lim="800000"/>
            <a:headEnd/>
            <a:tailEnd/>
          </a:ln>
        </p:spPr>
      </p:pic>
      <p:pic>
        <p:nvPicPr>
          <p:cNvPr id="12297" name="Picture 8" descr="DSC01550.jpg"/>
          <p:cNvPicPr>
            <a:picLocks noChangeAspect="1"/>
          </p:cNvPicPr>
          <p:nvPr/>
        </p:nvPicPr>
        <p:blipFill>
          <a:blip r:embed="rId5" cstate="print"/>
          <a:srcRect/>
          <a:stretch>
            <a:fillRect/>
          </a:stretch>
        </p:blipFill>
        <p:spPr bwMode="auto">
          <a:xfrm>
            <a:off x="1970882" y="3271318"/>
            <a:ext cx="2208212" cy="2944812"/>
          </a:xfrm>
          <a:prstGeom prst="rect">
            <a:avLst/>
          </a:prstGeom>
          <a:noFill/>
          <a:ln w="9525">
            <a:noFill/>
            <a:miter lim="800000"/>
            <a:headEnd/>
            <a:tailEnd/>
          </a:ln>
        </p:spPr>
      </p:pic>
      <p:sp>
        <p:nvSpPr>
          <p:cNvPr id="12298" name="TextBox 9"/>
          <p:cNvSpPr txBox="1">
            <a:spLocks noChangeArrowheads="1"/>
          </p:cNvSpPr>
          <p:nvPr/>
        </p:nvSpPr>
        <p:spPr bwMode="auto">
          <a:xfrm>
            <a:off x="3357554" y="857232"/>
            <a:ext cx="4786312" cy="2308324"/>
          </a:xfrm>
          <a:prstGeom prst="rect">
            <a:avLst/>
          </a:prstGeom>
          <a:noFill/>
          <a:ln w="9525">
            <a:noFill/>
            <a:miter lim="800000"/>
            <a:headEnd/>
            <a:tailEnd/>
          </a:ln>
        </p:spPr>
        <p:txBody>
          <a:bodyPr>
            <a:spAutoFit/>
          </a:bodyPr>
          <a:lstStyle/>
          <a:p>
            <a:pPr>
              <a:buFont typeface="Arial" charset="0"/>
              <a:buChar char="•"/>
            </a:pPr>
            <a:r>
              <a:rPr lang="en-US" dirty="0">
                <a:latin typeface="Calibri" pitchFamily="34" charset="0"/>
              </a:rPr>
              <a:t> </a:t>
            </a:r>
            <a:r>
              <a:rPr lang="en-US" dirty="0" smtClean="0">
                <a:latin typeface="Calibri" pitchFamily="34" charset="0"/>
              </a:rPr>
              <a:t>Textile Recycling for Aid and International Development (TRAID) </a:t>
            </a:r>
            <a:r>
              <a:rPr lang="en-US" dirty="0">
                <a:latin typeface="Calibri" pitchFamily="34" charset="0"/>
              </a:rPr>
              <a:t>operates over 900 textile recycling banks across the UK. </a:t>
            </a:r>
          </a:p>
          <a:p>
            <a:pPr>
              <a:buFont typeface="Arial" charset="0"/>
              <a:buChar char="•"/>
            </a:pPr>
            <a:endParaRPr lang="en-US" dirty="0">
              <a:latin typeface="Calibri" pitchFamily="34" charset="0"/>
            </a:endParaRPr>
          </a:p>
          <a:p>
            <a:pPr>
              <a:buFont typeface="Arial" charset="0"/>
              <a:buChar char="•"/>
            </a:pPr>
            <a:r>
              <a:rPr lang="en-US" dirty="0">
                <a:latin typeface="Calibri" pitchFamily="34" charset="0"/>
              </a:rPr>
              <a:t> The clothing is then sold back to the public in one of TRAID's shops or reconstructed and redesigned into new one-off pieces and sold under the recycled fashion label ‘</a:t>
            </a:r>
            <a:r>
              <a:rPr lang="en-US" dirty="0" err="1">
                <a:latin typeface="Calibri" pitchFamily="34" charset="0"/>
              </a:rPr>
              <a:t>TRAIDremade</a:t>
            </a:r>
            <a:r>
              <a:rPr lang="en-US" dirty="0">
                <a:latin typeface="Calibri" pitchFamily="34" charset="0"/>
              </a:rPr>
              <a:t>’. </a:t>
            </a:r>
            <a:endParaRPr lang="en-GB" dirty="0">
              <a:latin typeface="Calibri" pitchFamily="34" charset="0"/>
            </a:endParaRPr>
          </a:p>
        </p:txBody>
      </p:sp>
      <p:pic>
        <p:nvPicPr>
          <p:cNvPr id="11" name="Picture 10" descr="TRAID_tilt_rgb.jpg"/>
          <p:cNvPicPr>
            <a:picLocks noChangeAspect="1"/>
          </p:cNvPicPr>
          <p:nvPr/>
        </p:nvPicPr>
        <p:blipFill>
          <a:blip r:embed="rId6" cstate="print"/>
          <a:srcRect b="8621"/>
          <a:stretch>
            <a:fillRect/>
          </a:stretch>
        </p:blipFill>
        <p:spPr>
          <a:xfrm>
            <a:off x="4957033" y="3429000"/>
            <a:ext cx="3858355" cy="27724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1021</Words>
  <Application>Microsoft Office PowerPoint</Application>
  <PresentationFormat>On-screen Show (4:3)</PresentationFormat>
  <Paragraphs>94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dc:creator>
  <cp:lastModifiedBy>Mike Webster</cp:lastModifiedBy>
  <cp:revision>54</cp:revision>
  <dcterms:created xsi:type="dcterms:W3CDTF">2010-05-05T12:26:56Z</dcterms:created>
  <dcterms:modified xsi:type="dcterms:W3CDTF">2013-04-22T17:28:43Z</dcterms:modified>
</cp:coreProperties>
</file>